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4" r:id="rId2"/>
    <p:sldMasterId id="2147483694" r:id="rId3"/>
  </p:sldMasterIdLst>
  <p:notesMasterIdLst>
    <p:notesMasterId r:id="rId10"/>
  </p:notesMasterIdLst>
  <p:handoutMasterIdLst>
    <p:handoutMasterId r:id="rId11"/>
  </p:handoutMasterIdLst>
  <p:sldIdLst>
    <p:sldId id="274" r:id="rId4"/>
    <p:sldId id="386" r:id="rId5"/>
    <p:sldId id="353" r:id="rId6"/>
    <p:sldId id="387" r:id="rId7"/>
    <p:sldId id="384" r:id="rId8"/>
    <p:sldId id="376" r:id="rId9"/>
  </p:sldIdLst>
  <p:sldSz cx="12192000" cy="6858000"/>
  <p:notesSz cx="6799263" cy="99298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3" pos="2544" userDrawn="1">
          <p15:clr>
            <a:srgbClr val="A4A3A4"/>
          </p15:clr>
        </p15:guide>
        <p15:guide id="5" pos="5136" userDrawn="1">
          <p15:clr>
            <a:srgbClr val="A4A3A4"/>
          </p15:clr>
        </p15:guide>
        <p15:guide id="6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zio la cava" initials="mlc" lastIdx="13" clrIdx="0">
    <p:extLst>
      <p:ext uri="{19B8F6BF-5375-455C-9EA6-DF929625EA0E}">
        <p15:presenceInfo xmlns:p15="http://schemas.microsoft.com/office/powerpoint/2012/main" userId="6491be3b5aac01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158"/>
    <a:srgbClr val="CF2C08"/>
    <a:srgbClr val="CE3027"/>
    <a:srgbClr val="BFBFBF"/>
    <a:srgbClr val="9D1D20"/>
    <a:srgbClr val="BFBDB6"/>
    <a:srgbClr val="FFFFFF"/>
    <a:srgbClr val="9F6F29"/>
    <a:srgbClr val="F6EBDA"/>
    <a:srgbClr val="FC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86" autoAdjust="0"/>
  </p:normalViewPr>
  <p:slideViewPr>
    <p:cSldViewPr snapToGrid="0" snapToObjects="1">
      <p:cViewPr varScale="1">
        <p:scale>
          <a:sx n="104" d="100"/>
          <a:sy n="104" d="100"/>
        </p:scale>
        <p:origin x="132" y="318"/>
      </p:cViewPr>
      <p:guideLst>
        <p:guide orient="horz" pos="1440"/>
        <p:guide pos="2544"/>
        <p:guide pos="5136"/>
        <p:guide orient="horz"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635" y="53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D4A1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E4-4990-AB40-9C7931D060E1}"/>
              </c:ext>
            </c:extLst>
          </c:dPt>
          <c:dPt>
            <c:idx val="1"/>
            <c:bubble3D val="0"/>
            <c:spPr>
              <a:solidFill>
                <a:srgbClr val="CE302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E4-4990-AB40-9C7931D060E1}"/>
              </c:ext>
            </c:extLst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E4-4990-AB40-9C7931D06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588D-090C-EA42-8A9E-CF90BAE445BA}" type="datetime1">
              <a:rPr lang="en-US" smtClean="0"/>
              <a:t>10/16/2017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DB532-8D65-B249-BAE5-A516F69B620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593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7144-CBD4-1F46-A361-66A9D30411C2}" type="datetime1">
              <a:rPr lang="en-US" smtClean="0"/>
              <a:t>10/16/2017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58630-BB39-9548-8E25-48AEE8F9EC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57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8630-BB39-9548-8E25-48AEE8F9EC0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80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58630-BB39-9548-8E25-48AEE8F9EC0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7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Add your</a:t>
            </a:r>
            <a:r>
              <a:rPr lang="en-US" baseline="0" dirty="0" smtClean="0"/>
              <a:t> contacts below for presentations to non-Ferrero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58630-BB39-9548-8E25-48AEE8F9EC0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8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3977640"/>
            <a:ext cx="12192000" cy="1127760"/>
          </a:xfrm>
          <a:prstGeom prst="rect">
            <a:avLst/>
          </a:prstGeom>
          <a:solidFill>
            <a:srgbClr val="D4A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731520" rtlCol="0" anchor="ctr"/>
          <a:lstStyle/>
          <a:p>
            <a:pPr algn="ctr"/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2979986"/>
            <a:ext cx="12192000" cy="1158239"/>
          </a:xfrm>
          <a:noFill/>
        </p:spPr>
        <p:txBody>
          <a:bodyPr rIns="731520">
            <a:noAutofit/>
          </a:bodyPr>
          <a:lstStyle>
            <a:lvl1pPr algn="r">
              <a:defRPr sz="3200">
                <a:solidFill>
                  <a:srgbClr val="CF2C0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087" y="426722"/>
            <a:ext cx="4809389" cy="1828797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138226"/>
            <a:ext cx="12192000" cy="1119574"/>
          </a:xfrm>
          <a:solidFill>
            <a:srgbClr val="CF2C08">
              <a:alpha val="90000"/>
            </a:srgbClr>
          </a:solidFill>
        </p:spPr>
        <p:txBody>
          <a:bodyPr vert="horz" lIns="91440" tIns="45720" rIns="731520" bIns="45720" rtlCol="0" anchor="ctr">
            <a:normAutofit/>
          </a:bodyPr>
          <a:lstStyle>
            <a:lvl1pPr marL="0" indent="0" algn="r">
              <a:buNone/>
              <a:defRPr lang="en-US" sz="4400" dirty="0" smtClean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55720" y="6416040"/>
            <a:ext cx="8336280" cy="44196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rgbClr val="CF2C0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9153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9890" y="178286"/>
            <a:ext cx="6895916" cy="699720"/>
          </a:xfrm>
        </p:spPr>
        <p:txBody>
          <a:bodyPr lIns="182880">
            <a:noAutofit/>
          </a:bodyPr>
          <a:lstStyle>
            <a:lvl1pPr algn="l">
              <a:defRPr sz="3600">
                <a:solidFill>
                  <a:srgbClr val="CF2C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3159890" cy="1048129"/>
          </a:xfrm>
          <a:solidFill>
            <a:srgbClr val="CF2C08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 algn="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-1" y="1102140"/>
            <a:ext cx="5903092" cy="371679"/>
          </a:xfrm>
          <a:prstGeom prst="homePlate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+mj-lt"/>
              </a:rPr>
              <a:t>GRADUATE</a:t>
            </a:r>
            <a:r>
              <a:rPr lang="en-US" b="1" kern="0" baseline="0" dirty="0" smtClean="0">
                <a:solidFill>
                  <a:srgbClr val="FFFFFF"/>
                </a:solidFill>
                <a:latin typeface="+mj-lt"/>
              </a:rPr>
              <a:t> PROFILE</a:t>
            </a:r>
            <a:endParaRPr lang="en-US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5"/>
          <p:cNvSpPr>
            <a:spLocks noChangeArrowheads="1"/>
          </p:cNvSpPr>
          <p:nvPr userDrawn="1"/>
        </p:nvSpPr>
        <p:spPr bwMode="auto">
          <a:xfrm>
            <a:off x="5903091" y="1102140"/>
            <a:ext cx="6288910" cy="371679"/>
          </a:xfrm>
          <a:prstGeom prst="chevron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 smtClean="0">
                <a:solidFill>
                  <a:srgbClr val="FFFFFF"/>
                </a:solidFill>
                <a:latin typeface="+mj-lt"/>
              </a:rPr>
              <a:t>POSITION AFTER THE PROGRAM</a:t>
            </a:r>
            <a:endParaRPr lang="fr-FR" b="1" kern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1770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on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673" y="380107"/>
            <a:ext cx="1590462" cy="6047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9446206" cy="69972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>
                <a:solidFill>
                  <a:srgbClr val="CF2C08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1600203"/>
            <a:ext cx="11309273" cy="45259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A158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rgbClr val="D4A158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1582400" cy="365125"/>
          </a:xfrm>
          <a:noFill/>
        </p:spPr>
        <p:txBody>
          <a:bodyPr rIns="274320"/>
          <a:lstStyle>
            <a:lvl1pPr algn="r">
              <a:defRPr sz="1800">
                <a:solidFill>
                  <a:srgbClr val="CF2C08"/>
                </a:solidFill>
                <a:latin typeface="+mj-lt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09857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oon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1862" y="361109"/>
            <a:ext cx="1590462" cy="6047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9446206" cy="69972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>
                <a:solidFill>
                  <a:srgbClr val="CF2C08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974359"/>
            <a:ext cx="9446206" cy="6407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A158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rgbClr val="D4A158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1582400" cy="365125"/>
          </a:xfrm>
          <a:noFill/>
        </p:spPr>
        <p:txBody>
          <a:bodyPr rIns="274320"/>
          <a:lstStyle>
            <a:lvl1pPr algn="r">
              <a:defRPr sz="1800">
                <a:solidFill>
                  <a:srgbClr val="CF2C08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872343"/>
            <a:ext cx="12192000" cy="4620531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8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1862" y="352642"/>
            <a:ext cx="1590462" cy="604782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81152"/>
            <a:ext cx="12192000" cy="0"/>
          </a:xfrm>
          <a:prstGeom prst="line">
            <a:avLst/>
          </a:prstGeom>
          <a:noFill/>
        </p:spPr>
      </p:cxnSp>
      <p:sp>
        <p:nvSpPr>
          <p:cNvPr id="2" name="Rectangle 1"/>
          <p:cNvSpPr/>
          <p:nvPr userDrawn="1"/>
        </p:nvSpPr>
        <p:spPr>
          <a:xfrm>
            <a:off x="1" y="0"/>
            <a:ext cx="4034790" cy="6858000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" y="1687515"/>
            <a:ext cx="4034790" cy="1224528"/>
          </a:xfrm>
          <a:noFill/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4790" y="6469431"/>
            <a:ext cx="8157209" cy="388570"/>
          </a:xfrm>
          <a:noFill/>
        </p:spPr>
        <p:txBody>
          <a:bodyPr vert="horz" lIns="91440" tIns="45720" rIns="274320" bIns="45720" rtlCol="0" anchor="ctr"/>
          <a:lstStyle>
            <a:lvl1pPr>
              <a:defRPr lang="en-US" sz="1800" smtClean="0">
                <a:solidFill>
                  <a:srgbClr val="CF2C08"/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87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3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5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395" y="361109"/>
            <a:ext cx="1590462" cy="604782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81152"/>
            <a:ext cx="12192000" cy="0"/>
          </a:xfrm>
          <a:prstGeom prst="line">
            <a:avLst/>
          </a:prstGeom>
          <a:noFill/>
        </p:spPr>
      </p:cxnSp>
      <p:sp>
        <p:nvSpPr>
          <p:cNvPr id="2" name="Rectangle 1"/>
          <p:cNvSpPr/>
          <p:nvPr userDrawn="1"/>
        </p:nvSpPr>
        <p:spPr>
          <a:xfrm>
            <a:off x="1" y="0"/>
            <a:ext cx="4034790" cy="6858000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4034790" cy="1224528"/>
          </a:xfrm>
          <a:noFill/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4790" y="6469431"/>
            <a:ext cx="8157209" cy="388570"/>
          </a:xfrm>
          <a:noFill/>
        </p:spPr>
        <p:txBody>
          <a:bodyPr vert="horz" lIns="91440" tIns="45720" rIns="274320" bIns="45720" rtlCol="0" anchor="ctr"/>
          <a:lstStyle>
            <a:lvl1pPr>
              <a:defRPr lang="en-US" sz="1800" smtClean="0">
                <a:solidFill>
                  <a:srgbClr val="CF2C08"/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113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3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5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396" y="-1"/>
            <a:ext cx="12200792" cy="6858001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396" y="-1"/>
            <a:ext cx="12200792" cy="6881815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325414" y="2749614"/>
            <a:ext cx="9541172" cy="69972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5562" y="3599402"/>
            <a:ext cx="9541023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6412992"/>
            <a:ext cx="3779520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832770" y="5132832"/>
            <a:ext cx="5264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83378" y="6412992"/>
            <a:ext cx="4025245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2481" y="6412992"/>
            <a:ext cx="3779519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9879" y="590983"/>
            <a:ext cx="3532243" cy="12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25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3977640"/>
            <a:ext cx="12192000" cy="1127760"/>
          </a:xfrm>
          <a:prstGeom prst="rect">
            <a:avLst/>
          </a:prstGeom>
          <a:solidFill>
            <a:srgbClr val="D4A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7315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2979986"/>
            <a:ext cx="12192000" cy="1158239"/>
          </a:xfrm>
          <a:noFill/>
        </p:spPr>
        <p:txBody>
          <a:bodyPr rIns="731520">
            <a:noAutofit/>
          </a:bodyPr>
          <a:lstStyle>
            <a:lvl1pPr algn="r">
              <a:defRPr sz="3200">
                <a:solidFill>
                  <a:srgbClr val="CF2C0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087" y="426722"/>
            <a:ext cx="4809389" cy="1828797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138226"/>
            <a:ext cx="12192000" cy="1119574"/>
          </a:xfrm>
          <a:solidFill>
            <a:srgbClr val="CF2C08">
              <a:alpha val="90000"/>
            </a:srgbClr>
          </a:solidFill>
        </p:spPr>
        <p:txBody>
          <a:bodyPr vert="horz" lIns="91440" tIns="45720" rIns="731520" bIns="45720" rtlCol="0" anchor="ctr">
            <a:normAutofit/>
          </a:bodyPr>
          <a:lstStyle>
            <a:lvl1pPr marL="0" indent="0" algn="r">
              <a:buNone/>
              <a:defRPr lang="en-US" sz="4400" dirty="0" smtClean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55720" y="6416040"/>
            <a:ext cx="8336280" cy="44196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rgbClr val="CF2C0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182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6492875"/>
            <a:ext cx="11582400" cy="365125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9890" y="178286"/>
            <a:ext cx="6895916" cy="699720"/>
          </a:xfrm>
        </p:spPr>
        <p:txBody>
          <a:bodyPr lIns="182880">
            <a:noAutofit/>
          </a:bodyPr>
          <a:lstStyle>
            <a:lvl1pPr algn="l">
              <a:defRPr sz="3600">
                <a:solidFill>
                  <a:srgbClr val="CF2C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10200" y="6492875"/>
            <a:ext cx="6781799" cy="365125"/>
          </a:xfrm>
          <a:noFill/>
        </p:spPr>
        <p:txBody>
          <a:bodyPr rIns="274320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solidFill>
            <a:srgbClr val="D4A158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188" y="6567846"/>
            <a:ext cx="192308" cy="2190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2998" y="6546573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</a:rPr>
              <a:t>To be done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8457" y="6537463"/>
            <a:ext cx="278688" cy="2798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191" y="6546573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</a:rPr>
              <a:t>Done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6369" y="6533994"/>
            <a:ext cx="290026" cy="2867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21729" y="6546573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</a:rPr>
              <a:t>In progress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3159890" cy="1048129"/>
          </a:xfrm>
          <a:solidFill>
            <a:srgbClr val="CF2C08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 algn="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-1" y="1102140"/>
            <a:ext cx="3159890" cy="371679"/>
          </a:xfrm>
          <a:prstGeom prst="homePlate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Gotham Book"/>
              </a:rPr>
              <a:t>VISION</a:t>
            </a:r>
            <a:endParaRPr lang="en-US" b="1" kern="0" dirty="0">
              <a:solidFill>
                <a:srgbClr val="FFFFFF"/>
              </a:solidFill>
              <a:latin typeface="Gotham Book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3159889" y="1102140"/>
            <a:ext cx="2743200" cy="371679"/>
          </a:xfrm>
          <a:prstGeom prst="chevron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 smtClean="0">
                <a:solidFill>
                  <a:srgbClr val="FFFFFF"/>
                </a:solidFill>
                <a:latin typeface="Gotham Book"/>
              </a:rPr>
              <a:t>STRATEGIES</a:t>
            </a:r>
            <a:endParaRPr lang="en-US" b="1" kern="0" dirty="0">
              <a:solidFill>
                <a:srgbClr val="FFFFFF"/>
              </a:solidFill>
              <a:latin typeface="Gotham Book"/>
            </a:endParaRPr>
          </a:p>
        </p:txBody>
      </p:sp>
      <p:sp>
        <p:nvSpPr>
          <p:cNvPr id="19" name="Rectangle 15"/>
          <p:cNvSpPr>
            <a:spLocks noChangeArrowheads="1"/>
          </p:cNvSpPr>
          <p:nvPr userDrawn="1"/>
        </p:nvSpPr>
        <p:spPr bwMode="auto">
          <a:xfrm>
            <a:off x="5903091" y="1102140"/>
            <a:ext cx="6288910" cy="371679"/>
          </a:xfrm>
          <a:prstGeom prst="chevron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 smtClean="0">
                <a:solidFill>
                  <a:srgbClr val="FFFFFF"/>
                </a:solidFill>
                <a:latin typeface="Gotham Book"/>
              </a:rPr>
              <a:t>KEY PROGRAMS / DISCONTINUITIES</a:t>
            </a:r>
            <a:endParaRPr lang="fr-FR" b="1" kern="0" dirty="0">
              <a:solidFill>
                <a:srgbClr val="FFFFFF"/>
              </a:solidFill>
              <a:latin typeface="Gotham Book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on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9446206" cy="69972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>
                <a:solidFill>
                  <a:srgbClr val="CF2C08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1600203"/>
            <a:ext cx="11309273" cy="45259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A158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rgbClr val="D4A158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1582400" cy="365125"/>
          </a:xfrm>
          <a:noFill/>
        </p:spPr>
        <p:txBody>
          <a:bodyPr rIns="274320"/>
          <a:lstStyle>
            <a:lvl1pPr algn="r">
              <a:defRPr sz="1800">
                <a:solidFill>
                  <a:srgbClr val="CF2C08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838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6492875"/>
            <a:ext cx="11582400" cy="365125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59890" y="178286"/>
            <a:ext cx="6895916" cy="699720"/>
          </a:xfrm>
        </p:spPr>
        <p:txBody>
          <a:bodyPr lIns="182880">
            <a:noAutofit/>
          </a:bodyPr>
          <a:lstStyle>
            <a:lvl1pPr algn="l">
              <a:defRPr sz="3600">
                <a:solidFill>
                  <a:srgbClr val="CF2C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10200" y="6492875"/>
            <a:ext cx="6781799" cy="365125"/>
          </a:xfrm>
          <a:noFill/>
        </p:spPr>
        <p:txBody>
          <a:bodyPr rIns="274320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solidFill>
            <a:srgbClr val="D4A158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188" y="6567846"/>
            <a:ext cx="192308" cy="2190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2998" y="6546573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To be done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8457" y="6537463"/>
            <a:ext cx="278688" cy="2798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191" y="6546573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Done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6369" y="6533994"/>
            <a:ext cx="290026" cy="2867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21729" y="6546573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In progress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3159890" cy="1048129"/>
          </a:xfrm>
          <a:solidFill>
            <a:srgbClr val="CF2C08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 algn="r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-1" y="1102140"/>
            <a:ext cx="3159890" cy="371679"/>
          </a:xfrm>
          <a:prstGeom prst="homePlate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+mj-lt"/>
              </a:rPr>
              <a:t>VISION</a:t>
            </a:r>
            <a:endParaRPr lang="en-US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3159889" y="1102140"/>
            <a:ext cx="2743200" cy="371679"/>
          </a:xfrm>
          <a:prstGeom prst="chevron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 smtClean="0">
                <a:solidFill>
                  <a:srgbClr val="FFFFFF"/>
                </a:solidFill>
                <a:latin typeface="+mj-lt"/>
              </a:rPr>
              <a:t>STRATEGIES</a:t>
            </a:r>
            <a:endParaRPr lang="en-US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5"/>
          <p:cNvSpPr>
            <a:spLocks noChangeArrowheads="1"/>
          </p:cNvSpPr>
          <p:nvPr userDrawn="1"/>
        </p:nvSpPr>
        <p:spPr bwMode="auto">
          <a:xfrm>
            <a:off x="5903091" y="1102140"/>
            <a:ext cx="6288910" cy="371679"/>
          </a:xfrm>
          <a:prstGeom prst="chevron">
            <a:avLst>
              <a:gd name="adj" fmla="val 31315"/>
            </a:avLst>
          </a:prstGeom>
          <a:solidFill>
            <a:srgbClr val="CF2C08"/>
          </a:solidFill>
          <a:ln>
            <a:noFill/>
          </a:ln>
          <a:extLst/>
        </p:spPr>
        <p:txBody>
          <a:bodyPr lIns="27000" rIns="27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kern="0" dirty="0" smtClean="0">
                <a:solidFill>
                  <a:srgbClr val="FFFFFF"/>
                </a:solidFill>
                <a:latin typeface="+mj-lt"/>
              </a:rPr>
              <a:t>KEY PROGRAMS / DISCONTINUITIES</a:t>
            </a:r>
            <a:endParaRPr lang="fr-FR" b="1" kern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7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oon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9446206" cy="69972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>
                <a:solidFill>
                  <a:srgbClr val="CF2C08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974359"/>
            <a:ext cx="9446206" cy="6407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A158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rgbClr val="D4A158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1582400" cy="365125"/>
          </a:xfrm>
          <a:noFill/>
        </p:spPr>
        <p:txBody>
          <a:bodyPr rIns="274320"/>
          <a:lstStyle>
            <a:lvl1pPr algn="r">
              <a:defRPr sz="1800">
                <a:solidFill>
                  <a:srgbClr val="CF2C08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872343"/>
            <a:ext cx="12192000" cy="4620531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07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81152"/>
            <a:ext cx="12192000" cy="0"/>
          </a:xfrm>
          <a:prstGeom prst="line">
            <a:avLst/>
          </a:prstGeom>
          <a:noFill/>
        </p:spPr>
      </p:cxnSp>
      <p:sp>
        <p:nvSpPr>
          <p:cNvPr id="2" name="Rectangle 1"/>
          <p:cNvSpPr/>
          <p:nvPr userDrawn="1"/>
        </p:nvSpPr>
        <p:spPr>
          <a:xfrm>
            <a:off x="1" y="0"/>
            <a:ext cx="4034790" cy="6858000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" y="1687515"/>
            <a:ext cx="4034790" cy="1224528"/>
          </a:xfrm>
          <a:noFill/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4790" y="6469431"/>
            <a:ext cx="8157209" cy="388570"/>
          </a:xfrm>
          <a:noFill/>
        </p:spPr>
        <p:txBody>
          <a:bodyPr vert="horz" lIns="91440" tIns="45720" rIns="274320" bIns="45720" rtlCol="0" anchor="ctr"/>
          <a:lstStyle>
            <a:lvl1pPr>
              <a:defRPr lang="en-US" sz="1800" smtClean="0">
                <a:solidFill>
                  <a:srgbClr val="CF2C08"/>
                </a:solidFill>
                <a:latin typeface="+mj-lt"/>
              </a:defRPr>
            </a:lvl1pPr>
          </a:lstStyle>
          <a:p>
            <a:pPr algn="r"/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51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3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5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81152"/>
            <a:ext cx="12192000" cy="0"/>
          </a:xfrm>
          <a:prstGeom prst="line">
            <a:avLst/>
          </a:prstGeom>
          <a:noFill/>
        </p:spPr>
      </p:cxnSp>
      <p:sp>
        <p:nvSpPr>
          <p:cNvPr id="2" name="Rectangle 1"/>
          <p:cNvSpPr/>
          <p:nvPr userDrawn="1"/>
        </p:nvSpPr>
        <p:spPr>
          <a:xfrm>
            <a:off x="1" y="0"/>
            <a:ext cx="4034790" cy="6858000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4034790" cy="1224528"/>
          </a:xfrm>
          <a:noFill/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4790" y="6469431"/>
            <a:ext cx="8157209" cy="388570"/>
          </a:xfrm>
          <a:noFill/>
        </p:spPr>
        <p:txBody>
          <a:bodyPr vert="horz" lIns="91440" tIns="45720" rIns="274320" bIns="45720" rtlCol="0" anchor="ctr"/>
          <a:lstStyle>
            <a:lvl1pPr>
              <a:defRPr lang="en-US" sz="1800" smtClean="0">
                <a:solidFill>
                  <a:srgbClr val="CF2C08"/>
                </a:solidFill>
                <a:latin typeface="+mj-lt"/>
              </a:defRPr>
            </a:lvl1pPr>
          </a:lstStyle>
          <a:p>
            <a:pPr algn="r"/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904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3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5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396" y="-1"/>
            <a:ext cx="12200792" cy="6858001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0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396" y="-1"/>
            <a:ext cx="12200792" cy="6881815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325414" y="2749614"/>
            <a:ext cx="9541172" cy="69972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5562" y="3599402"/>
            <a:ext cx="9541023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6412992"/>
            <a:ext cx="3779520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832770" y="5132832"/>
            <a:ext cx="5264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83378" y="6412992"/>
            <a:ext cx="4025245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2481" y="6412992"/>
            <a:ext cx="3779519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366" y="590983"/>
            <a:ext cx="3381268" cy="12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35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on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9446206" cy="69972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>
                <a:solidFill>
                  <a:srgbClr val="CF2C08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1600203"/>
            <a:ext cx="11309273" cy="45259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A158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rgbClr val="D4A158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1582400" cy="365125"/>
          </a:xfrm>
          <a:noFill/>
        </p:spPr>
        <p:txBody>
          <a:bodyPr rIns="274320"/>
          <a:lstStyle>
            <a:lvl1pPr algn="r">
              <a:defRPr sz="1800">
                <a:solidFill>
                  <a:srgbClr val="CF2C08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58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oon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9446206" cy="69972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2400">
                <a:solidFill>
                  <a:srgbClr val="CF2C08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974359"/>
            <a:ext cx="9446206" cy="6407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A158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rgbClr val="D4A158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1582400" cy="365125"/>
          </a:xfrm>
          <a:noFill/>
        </p:spPr>
        <p:txBody>
          <a:bodyPr rIns="274320"/>
          <a:lstStyle>
            <a:lvl1pPr algn="r">
              <a:defRPr sz="1800">
                <a:solidFill>
                  <a:srgbClr val="CF2C08"/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872343"/>
            <a:ext cx="12192000" cy="4620531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55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81152"/>
            <a:ext cx="12192000" cy="0"/>
          </a:xfrm>
          <a:prstGeom prst="line">
            <a:avLst/>
          </a:prstGeom>
          <a:noFill/>
        </p:spPr>
      </p:cxnSp>
      <p:sp>
        <p:nvSpPr>
          <p:cNvPr id="2" name="Rectangle 1"/>
          <p:cNvSpPr/>
          <p:nvPr userDrawn="1"/>
        </p:nvSpPr>
        <p:spPr>
          <a:xfrm>
            <a:off x="1" y="0"/>
            <a:ext cx="4034790" cy="6858000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" y="1687515"/>
            <a:ext cx="4034790" cy="1224528"/>
          </a:xfrm>
          <a:noFill/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4790" y="6469431"/>
            <a:ext cx="8157209" cy="388570"/>
          </a:xfrm>
          <a:noFill/>
        </p:spPr>
        <p:txBody>
          <a:bodyPr vert="horz" lIns="91440" tIns="45720" rIns="274320" bIns="45720" rtlCol="0" anchor="ctr"/>
          <a:lstStyle>
            <a:lvl1pPr>
              <a:defRPr lang="en-US" sz="1800" smtClean="0">
                <a:solidFill>
                  <a:srgbClr val="CF2C08"/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34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3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5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09600" cy="365125"/>
          </a:xfr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81152"/>
            <a:ext cx="12192000" cy="0"/>
          </a:xfrm>
          <a:prstGeom prst="line">
            <a:avLst/>
          </a:prstGeom>
          <a:noFill/>
        </p:spPr>
      </p:cxnSp>
      <p:sp>
        <p:nvSpPr>
          <p:cNvPr id="2" name="Rectangle 1"/>
          <p:cNvSpPr/>
          <p:nvPr userDrawn="1"/>
        </p:nvSpPr>
        <p:spPr>
          <a:xfrm>
            <a:off x="1" y="0"/>
            <a:ext cx="4034790" cy="6858000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4034790" cy="1224528"/>
          </a:xfrm>
          <a:noFill/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4790" y="6469431"/>
            <a:ext cx="8157209" cy="388570"/>
          </a:xfrm>
          <a:noFill/>
        </p:spPr>
        <p:txBody>
          <a:bodyPr vert="horz" lIns="91440" tIns="45720" rIns="274320" bIns="45720" rtlCol="0" anchor="ctr"/>
          <a:lstStyle>
            <a:lvl1pPr>
              <a:defRPr lang="en-US" sz="1800" smtClean="0">
                <a:solidFill>
                  <a:srgbClr val="CF2C08"/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8796" y="369576"/>
            <a:ext cx="1590462" cy="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28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3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5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396" y="-1"/>
            <a:ext cx="12200792" cy="6858001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396" y="-1"/>
            <a:ext cx="12200792" cy="6881815"/>
          </a:xfrm>
          <a:prstGeom prst="rect">
            <a:avLst/>
          </a:prstGeom>
          <a:solidFill>
            <a:srgbClr val="CF2C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325414" y="2749614"/>
            <a:ext cx="9541172" cy="69972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5562" y="3599402"/>
            <a:ext cx="9541023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6412992"/>
            <a:ext cx="3779520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832770" y="5132832"/>
            <a:ext cx="5264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83378" y="6412992"/>
            <a:ext cx="4025245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412481" y="6412992"/>
            <a:ext cx="3779519" cy="445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366" y="590983"/>
            <a:ext cx="3381268" cy="12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56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3977640"/>
            <a:ext cx="12192000" cy="1127760"/>
          </a:xfrm>
          <a:prstGeom prst="rect">
            <a:avLst/>
          </a:prstGeom>
          <a:solidFill>
            <a:srgbClr val="D4A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731520" rtlCol="0" anchor="ctr"/>
          <a:lstStyle/>
          <a:p>
            <a:pPr algn="ctr"/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2979986"/>
            <a:ext cx="12192000" cy="1158239"/>
          </a:xfrm>
          <a:noFill/>
        </p:spPr>
        <p:txBody>
          <a:bodyPr rIns="731520">
            <a:noAutofit/>
          </a:bodyPr>
          <a:lstStyle>
            <a:lvl1pPr algn="r">
              <a:defRPr sz="3200">
                <a:solidFill>
                  <a:srgbClr val="CF2C0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138226"/>
            <a:ext cx="12192000" cy="1119574"/>
          </a:xfrm>
          <a:solidFill>
            <a:srgbClr val="CF2C08">
              <a:alpha val="90000"/>
            </a:srgbClr>
          </a:solidFill>
        </p:spPr>
        <p:txBody>
          <a:bodyPr vert="horz" lIns="91440" tIns="45720" rIns="731520" bIns="45720" rtlCol="0" anchor="ctr">
            <a:normAutofit/>
          </a:bodyPr>
          <a:lstStyle>
            <a:lvl1pPr marL="0" indent="0" algn="r">
              <a:buNone/>
              <a:defRPr lang="en-US" sz="4400" dirty="0" smtClean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55720" y="6416040"/>
            <a:ext cx="8336280" cy="44196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rgbClr val="CF2C0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125" y="426722"/>
            <a:ext cx="5033312" cy="18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368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3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5676452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Total Rewards Strategy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09600" y="6383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TitusLabsSignature" hidden="1"/>
          <p:cNvSpPr txBox="1"/>
          <p:nvPr userDrawn="1"/>
        </p:nvSpPr>
        <p:spPr>
          <a:xfrm>
            <a:off x="0" y="0"/>
            <a:ext cx="3703770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WKDGp7co52YBsw+VK87H/TTJ6SzYwkocKgVGDBRvZZJ5EJMKH4Mmb7LctK7XDEj+VH671TB4sK8ZTDMIe7dmhxh9SCnH/aqWnqL5WZh8BwwtnrJalGrAaxadXuGheA8bCot7lL8K74WUZn3RG4PI+CIoSJk/YWkkm7A9syfTKdnfVrxRe9j1ovaNj9VQaMH59caG7hjW2IMG/a69a1y5wdX42AxpHWuhdzInOEdFnDpD7d5whz3YBTsLRFjDnMX6EKjRxY/1KP8=</a:t>
            </a:r>
            <a:endParaRPr lang="en-US"/>
          </a:p>
        </p:txBody>
      </p:sp>
      <p:sp>
        <p:nvSpPr>
          <p:cNvPr id="18" name="fl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ru-RU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ru-RU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4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8" r:id="rId2"/>
    <p:sldLayoutId id="2147483650" r:id="rId3"/>
    <p:sldLayoutId id="2147483683" r:id="rId4"/>
    <p:sldLayoutId id="2147483669" r:id="rId5"/>
    <p:sldLayoutId id="2147483682" r:id="rId6"/>
    <p:sldLayoutId id="2147483680" r:id="rId7"/>
    <p:sldLayoutId id="214748367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Total Rewards Strategy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09600" y="6383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2BD6F-C308-874E-ADE0-757C2B29BADF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TitusLabsSignature" hidden="1"/>
          <p:cNvSpPr txBox="1"/>
          <p:nvPr userDrawn="1"/>
        </p:nvSpPr>
        <p:spPr>
          <a:xfrm>
            <a:off x="0" y="0"/>
            <a:ext cx="4689136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WKDGp7co52YBsw+VK87H/TTJ6SzYwkocJxoxceuqAacoEG2F+PRqWdDk3QFTWrmjcOhO5fV6V2FrKge3meGOpxb4e4bAk8a6R/c3sZz/svgrVal15kVaAbxqljQs9x4MtEQuZ8Zz+K42EfRXFLGWkny2Aj8A3UtMIr2BbJmFa0XhDFohuNTLLTxddzuxmsPu/YWpmqnziGOYjXn7KOtdf8U+lhMyb53OfXnJTV1PMs+1LJioUSHWeZLtmrvpodP4EH4PixDuB/dYXyY+F2xeKJGHo2RatTnETLVUIPP4N3ZoktE/zP1eqzCGoBkt7M5rKaqx37wgCNc3mXBJvSTO9A==</a:t>
            </a:r>
            <a:endParaRPr lang="en-US"/>
          </a:p>
        </p:txBody>
      </p:sp>
      <p:sp>
        <p:nvSpPr>
          <p:cNvPr id="18" name="fl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ru-RU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ru-RU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Total Rewards Strategy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09600" y="6383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2BD6F-C308-874E-ADE0-757C2B29BA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l" descr=" 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ru-RU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ru-RU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7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chart" Target="../charts/chart1.xml"/><Relationship Id="rId7" Type="http://schemas.openxmlformats.org/officeDocument/2006/relationships/image" Target="../media/image12.wm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3.png"/><Relationship Id="rId20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png"/><Relationship Id="rId5" Type="http://schemas.openxmlformats.org/officeDocument/2006/relationships/image" Target="../media/image14.em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3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Industrial Graduate </a:t>
            </a:r>
            <a:r>
              <a:rPr lang="en-US" sz="3600" b="1" dirty="0" smtClean="0"/>
              <a:t>Program</a:t>
            </a:r>
          </a:p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992" y="245651"/>
            <a:ext cx="4469180" cy="24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48" y="1252422"/>
            <a:ext cx="7856837" cy="42425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BD6F-C308-874E-ADE0-757C2B29BADF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VLADIMIR plant</a:t>
            </a:r>
            <a:endParaRPr lang="ru-R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Vladimir region,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Sobinka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district,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Vorsha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settl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Confectionery Ferrero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5" y="2861052"/>
            <a:ext cx="35878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start up 2008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1500 working places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 industrial lines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 semi-automatic lines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37 average age of employee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812" y="4015214"/>
            <a:ext cx="4080129" cy="24166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864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318415" y="2171224"/>
            <a:ext cx="3354880" cy="2097959"/>
          </a:xfrm>
          <a:prstGeom prst="ellipse">
            <a:avLst/>
          </a:prstGeom>
          <a:noFill/>
          <a:ln w="12700">
            <a:solidFill>
              <a:srgbClr val="D4A1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91" y="326797"/>
            <a:ext cx="9446206" cy="699720"/>
          </a:xfrm>
        </p:spPr>
        <p:txBody>
          <a:bodyPr/>
          <a:lstStyle/>
          <a:p>
            <a:r>
              <a:rPr lang="en-US" dirty="0" smtClean="0"/>
              <a:t>PREVIOUS EDITIONS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BD6F-C308-874E-ADE0-757C2B29BADF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6011481"/>
              </p:ext>
            </p:extLst>
          </p:nvPr>
        </p:nvGraphicFramePr>
        <p:xfrm>
          <a:off x="301740" y="1972444"/>
          <a:ext cx="3400841" cy="225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099" y="2570283"/>
            <a:ext cx="2220979" cy="1061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2862" y="3960462"/>
            <a:ext cx="2144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entury Gothic" panose="020B0502020202020204" pitchFamily="34" charset="0"/>
              </a:rPr>
              <a:t>15 participants </a:t>
            </a:r>
          </a:p>
          <a:p>
            <a:pPr algn="ctr"/>
            <a:r>
              <a:rPr lang="en-US" sz="1100" dirty="0" smtClean="0">
                <a:latin typeface="Century Gothic" panose="020B0502020202020204" pitchFamily="34" charset="0"/>
              </a:rPr>
              <a:t> 8 different nationalities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389" y="2660903"/>
            <a:ext cx="991566" cy="10068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8365" y="3952375"/>
            <a:ext cx="174345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Retention rate </a:t>
            </a:r>
            <a:endParaRPr lang="en-US" sz="11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 smtClean="0">
                <a:latin typeface="Century Gothic" panose="020B0502020202020204" pitchFamily="34" charset="0"/>
              </a:rPr>
              <a:t>first </a:t>
            </a:r>
            <a:r>
              <a:rPr lang="en-US" sz="1100" dirty="0">
                <a:latin typeface="Century Gothic" panose="020B0502020202020204" pitchFamily="34" charset="0"/>
              </a:rPr>
              <a:t>three editions: 75%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04844"/>
              </p:ext>
            </p:extLst>
          </p:nvPr>
        </p:nvGraphicFramePr>
        <p:xfrm>
          <a:off x="7691657" y="2570282"/>
          <a:ext cx="2912776" cy="132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Image" r:id="rId6" imgW="16850520" imgH="7656840" progId="Photoshop.Image.18">
                  <p:embed/>
                </p:oleObj>
              </mc:Choice>
              <mc:Fallback>
                <p:oleObj name="Image" r:id="rId6" imgW="16850520" imgH="7656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1657" y="2570282"/>
                        <a:ext cx="2912776" cy="1324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26330" y="3960461"/>
            <a:ext cx="20704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Century Gothic" panose="020B0502020202020204" pitchFamily="34" charset="0"/>
              </a:rPr>
              <a:t>more </a:t>
            </a:r>
            <a:r>
              <a:rPr lang="en-US" sz="1100" dirty="0">
                <a:latin typeface="Century Gothic" panose="020B0502020202020204" pitchFamily="34" charset="0"/>
              </a:rPr>
              <a:t>than 30 Graduates, 12 different nationalities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053" y="5316599"/>
            <a:ext cx="546203" cy="419853"/>
          </a:xfrm>
          <a:prstGeom prst="rect">
            <a:avLst/>
          </a:prstGeom>
          <a:ln w="3175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1459" y="5317696"/>
            <a:ext cx="552097" cy="418756"/>
          </a:xfrm>
          <a:prstGeom prst="rect">
            <a:avLst/>
          </a:prstGeom>
          <a:ln w="317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2684" y="5316599"/>
            <a:ext cx="615021" cy="419853"/>
          </a:xfrm>
          <a:prstGeom prst="rect">
            <a:avLst/>
          </a:prstGeom>
          <a:ln w="317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7804" y="5317696"/>
            <a:ext cx="574901" cy="418756"/>
          </a:xfrm>
          <a:prstGeom prst="rect">
            <a:avLst/>
          </a:prstGeom>
          <a:ln w="3175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5671" y="5312008"/>
            <a:ext cx="552098" cy="42444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/>
          <a:srcRect t="17614" b="21398"/>
          <a:stretch/>
        </p:blipFill>
        <p:spPr>
          <a:xfrm>
            <a:off x="5800052" y="5312009"/>
            <a:ext cx="607538" cy="4244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3674" y="5317696"/>
            <a:ext cx="645997" cy="4187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3636" y="5316599"/>
            <a:ext cx="630439" cy="419853"/>
          </a:xfrm>
          <a:prstGeom prst="rect">
            <a:avLst/>
          </a:prstGeom>
        </p:spPr>
      </p:pic>
      <p:pic>
        <p:nvPicPr>
          <p:cNvPr id="32" name="Immagine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164" y="5341260"/>
            <a:ext cx="609287" cy="38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8591542" y="5317695"/>
            <a:ext cx="610932" cy="409767"/>
          </a:xfrm>
          <a:prstGeom prst="rect">
            <a:avLst/>
          </a:prstGeom>
        </p:spPr>
      </p:pic>
      <p:pic>
        <p:nvPicPr>
          <p:cNvPr id="34" name="Grafik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53493" y="5331344"/>
            <a:ext cx="639604" cy="396119"/>
          </a:xfrm>
          <a:prstGeom prst="rect">
            <a:avLst/>
          </a:prstGeom>
        </p:spPr>
      </p:pic>
      <p:pic>
        <p:nvPicPr>
          <p:cNvPr id="35" name="Grafik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44116" y="5331344"/>
            <a:ext cx="634563" cy="39611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94984" y="1672362"/>
            <a:ext cx="240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4 </a:t>
            </a:r>
            <a:r>
              <a:rPr lang="en-US" sz="1200" b="1" dirty="0" smtClean="0">
                <a:latin typeface="Century Gothic" panose="020B0502020202020204" pitchFamily="34" charset="0"/>
              </a:rPr>
              <a:t>Editions </a:t>
            </a:r>
            <a:r>
              <a:rPr lang="en-US" sz="1200" b="1" dirty="0">
                <a:latin typeface="Century Gothic" panose="020B0502020202020204" pitchFamily="34" charset="0"/>
              </a:rPr>
              <a:t>general overview</a:t>
            </a:r>
            <a:r>
              <a:rPr lang="en-US" sz="1200" b="1" dirty="0" smtClean="0">
                <a:latin typeface="Century Gothic" panose="020B0502020202020204" pitchFamily="34" charset="0"/>
              </a:rPr>
              <a:t>: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21135" y="272562"/>
            <a:ext cx="1606360" cy="8880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3944" y="1678458"/>
            <a:ext cx="240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entury Gothic" panose="020B0502020202020204" pitchFamily="34" charset="0"/>
              </a:rPr>
              <a:t>4</a:t>
            </a:r>
            <a:r>
              <a:rPr lang="en-US" sz="12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200" b="1" dirty="0" smtClean="0">
                <a:latin typeface="Century Gothic" panose="020B0502020202020204" pitchFamily="34" charset="0"/>
              </a:rPr>
              <a:t> Edition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PROFILE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BD6F-C308-874E-ADE0-757C2B29BADF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6" name="Group 5"/>
          <p:cNvGrpSpPr/>
          <p:nvPr/>
        </p:nvGrpSpPr>
        <p:grpSpPr>
          <a:xfrm>
            <a:off x="1005839" y="1803401"/>
            <a:ext cx="10425854" cy="2810935"/>
            <a:chOff x="0" y="3956390"/>
            <a:chExt cx="10425854" cy="1491927"/>
          </a:xfrm>
        </p:grpSpPr>
        <p:sp>
          <p:nvSpPr>
            <p:cNvPr id="7" name="Rectangle 6"/>
            <p:cNvSpPr/>
            <p:nvPr/>
          </p:nvSpPr>
          <p:spPr>
            <a:xfrm>
              <a:off x="0" y="3974117"/>
              <a:ext cx="10180321" cy="1474200"/>
            </a:xfrm>
            <a:prstGeom prst="rect">
              <a:avLst/>
            </a:prstGeom>
            <a:ln>
              <a:solidFill>
                <a:srgbClr val="CF2C0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5533" y="3956390"/>
              <a:ext cx="10180321" cy="1362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106" tIns="249936" rIns="790106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Academic Background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de-DE" sz="1200" b="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JUST GRADUATED in</a:t>
              </a:r>
            </a:p>
            <a:p>
              <a:pPr marL="457200" lvl="2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200" b="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Food Technology, </a:t>
              </a:r>
              <a:r>
                <a:rPr lang="de-DE" sz="1200" b="0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Production</a:t>
              </a:r>
              <a:r>
                <a:rPr lang="de-DE" sz="1200" b="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Engineering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200" b="0" kern="12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International </a:t>
              </a:r>
              <a:r>
                <a:rPr lang="de-DE" sz="1200" b="1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internships</a:t>
              </a:r>
              <a:r>
                <a:rPr lang="de-DE" sz="1200" b="1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or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education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as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a PLUS</a:t>
              </a:r>
              <a:r>
                <a:rPr lang="de-DE" sz="1200" b="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kern="12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Lean </a:t>
              </a:r>
              <a:r>
                <a:rPr lang="de-DE" sz="1200" b="1" kern="1200" dirty="0" err="1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Methodologies</a:t>
              </a:r>
              <a:r>
                <a:rPr lang="de-DE" sz="1200" b="1" kern="12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:  </a:t>
              </a:r>
              <a:r>
                <a:rPr lang="de-DE" sz="1200" b="0" kern="1200" dirty="0" err="1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knowledge</a:t>
              </a:r>
              <a:r>
                <a:rPr lang="de-DE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b="0" kern="1200" dirty="0" err="1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considered</a:t>
              </a:r>
              <a:r>
                <a:rPr lang="de-DE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b="0" kern="1200" dirty="0" err="1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as</a:t>
              </a:r>
              <a:r>
                <a:rPr lang="de-DE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a </a:t>
              </a:r>
              <a:r>
                <a:rPr lang="de-DE" sz="1200" b="0" kern="12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PLUS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Work experience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max 12 months of work 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experiences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Language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:  Russian native, 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English as a 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MUST, other 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language as a </a:t>
              </a: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PLUS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de-DE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Recruitment</a:t>
              </a:r>
              <a:r>
                <a:rPr lang="de-DE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b="1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and</a:t>
              </a:r>
              <a:r>
                <a:rPr lang="de-DE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b="1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Selection</a:t>
              </a:r>
              <a:r>
                <a:rPr lang="de-DE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in 2 </a:t>
              </a:r>
              <a:r>
                <a:rPr lang="de-DE" sz="1200" b="1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steps</a:t>
              </a:r>
              <a:r>
                <a:rPr lang="de-DE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: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de-DE" sz="1200" kern="12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marL="457200" lvl="2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de-DE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1st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de-DE" sz="1200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Local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recruitment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process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; </a:t>
              </a:r>
              <a:r>
                <a:rPr lang="de-DE" sz="1200" b="1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2nd: 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SHL international </a:t>
              </a:r>
              <a:r>
                <a:rPr lang="de-DE" sz="1200" kern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assessments</a:t>
              </a:r>
              <a:r>
                <a:rPr lang="de-DE" sz="120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 </a:t>
              </a:r>
              <a:endParaRPr lang="de-DE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4355" y="1166119"/>
            <a:ext cx="7126224" cy="354240"/>
            <a:chOff x="509016" y="3796997"/>
            <a:chExt cx="7126224" cy="354240"/>
          </a:xfrm>
        </p:grpSpPr>
        <p:sp>
          <p:nvSpPr>
            <p:cNvPr id="10" name="Rounded Rectangle 9"/>
            <p:cNvSpPr/>
            <p:nvPr/>
          </p:nvSpPr>
          <p:spPr>
            <a:xfrm>
              <a:off x="509016" y="3796997"/>
              <a:ext cx="7126224" cy="354240"/>
            </a:xfrm>
            <a:prstGeom prst="roundRect">
              <a:avLst/>
            </a:prstGeom>
            <a:solidFill>
              <a:srgbClr val="CF2C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526309" y="3814290"/>
              <a:ext cx="7091638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9354" tIns="0" rIns="269354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kern="12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Recruitment</a:t>
              </a:r>
              <a:r>
                <a:rPr lang="de-DE" sz="18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/ </a:t>
              </a:r>
              <a:r>
                <a:rPr lang="de-DE" sz="1800" kern="12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Profiles</a:t>
              </a:r>
              <a:endParaRPr lang="de-DE" sz="1800" kern="12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53487" y="4891464"/>
            <a:ext cx="7126224" cy="354240"/>
            <a:chOff x="509016" y="3796997"/>
            <a:chExt cx="7126224" cy="354240"/>
          </a:xfrm>
        </p:grpSpPr>
        <p:sp>
          <p:nvSpPr>
            <p:cNvPr id="13" name="Rounded Rectangle 12"/>
            <p:cNvSpPr/>
            <p:nvPr/>
          </p:nvSpPr>
          <p:spPr>
            <a:xfrm>
              <a:off x="509016" y="3796997"/>
              <a:ext cx="7126224" cy="354240"/>
            </a:xfrm>
            <a:prstGeom prst="roundRect">
              <a:avLst/>
            </a:prstGeom>
            <a:solidFill>
              <a:srgbClr val="CF2C0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526309" y="3814290"/>
              <a:ext cx="7091638" cy="319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9354" tIns="0" rIns="269354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Personality</a:t>
              </a:r>
              <a:r>
                <a:rPr lang="de-DE" sz="1800" kern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/ Motivation</a:t>
              </a:r>
              <a:endParaRPr lang="de-DE" sz="1800" kern="12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5839" y="5377740"/>
            <a:ext cx="10425853" cy="1337731"/>
            <a:chOff x="-152400" y="5772614"/>
            <a:chExt cx="10425853" cy="710012"/>
          </a:xfrm>
        </p:grpSpPr>
        <p:sp>
          <p:nvSpPr>
            <p:cNvPr id="16" name="Rectangle 15"/>
            <p:cNvSpPr/>
            <p:nvPr/>
          </p:nvSpPr>
          <p:spPr>
            <a:xfrm>
              <a:off x="-152400" y="5820685"/>
              <a:ext cx="10180321" cy="526017"/>
            </a:xfrm>
            <a:prstGeom prst="rect">
              <a:avLst/>
            </a:prstGeom>
            <a:ln>
              <a:solidFill>
                <a:srgbClr val="CF2C0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132" y="5772614"/>
              <a:ext cx="10180321" cy="710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0106" tIns="249936" rIns="790106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Your awareness about FERRERO people, product, values: </a:t>
              </a: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do you share, are you going to stay with us? Please, send us a</a:t>
              </a: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n essay on the topic.</a:t>
              </a:r>
              <a:r>
                <a:rPr lang="en-US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200" b="0" kern="12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International </a:t>
              </a:r>
              <a:r>
                <a:rPr lang="de-DE" sz="1200" b="1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mobility</a:t>
              </a:r>
              <a:r>
                <a:rPr lang="de-DE" sz="1200" b="1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be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flexible,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ready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for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relocation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abroad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and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back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by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company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request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study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200" dirty="0" err="1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languages</a:t>
              </a:r>
              <a:r>
                <a:rPr lang="de-DE" sz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.</a:t>
              </a:r>
              <a:r>
                <a:rPr lang="de-DE" sz="1200" b="0" kern="1200" dirty="0" smtClean="0">
                  <a:solidFill>
                    <a:schemeClr val="tx1">
                      <a:lumMod val="75000"/>
                    </a:schemeClr>
                  </a:solidFill>
                  <a:latin typeface="Century Gothic" panose="020B0502020202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de-DE" sz="1200" kern="120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4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01" y="265925"/>
            <a:ext cx="9184849" cy="699720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smtClean="0"/>
              <a:t>STRUCTURE</a:t>
            </a:r>
            <a:endParaRPr lang="en-CA" dirty="0">
              <a:latin typeface="ITC Avant Garde Gothic L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866" y="6492875"/>
            <a:ext cx="592734" cy="365125"/>
          </a:xfrm>
        </p:spPr>
        <p:txBody>
          <a:bodyPr/>
          <a:lstStyle/>
          <a:p>
            <a:fld id="{CEE2BD6F-C308-874E-ADE0-757C2B29BADF}" type="slidenum">
              <a:rPr lang="it-IT" smtClean="0"/>
              <a:pPr/>
              <a:t>5</a:t>
            </a:fld>
            <a:endParaRPr lang="it-IT"/>
          </a:p>
        </p:txBody>
      </p:sp>
      <p:cxnSp>
        <p:nvCxnSpPr>
          <p:cNvPr id="7" name="Gerade Verbindung 46"/>
          <p:cNvCxnSpPr/>
          <p:nvPr/>
        </p:nvCxnSpPr>
        <p:spPr>
          <a:xfrm>
            <a:off x="8128888" y="1558396"/>
            <a:ext cx="0" cy="188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57"/>
          <p:cNvCxnSpPr/>
          <p:nvPr/>
        </p:nvCxnSpPr>
        <p:spPr>
          <a:xfrm>
            <a:off x="5805690" y="1569410"/>
            <a:ext cx="0" cy="188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0"/>
          <p:cNvCxnSpPr>
            <a:cxnSpLocks noChangeShapeType="1"/>
          </p:cNvCxnSpPr>
          <p:nvPr/>
        </p:nvCxnSpPr>
        <p:spPr bwMode="auto">
          <a:xfrm flipH="1">
            <a:off x="8128888" y="1747087"/>
            <a:ext cx="15857" cy="3261216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5"/>
          <p:cNvCxnSpPr>
            <a:cxnSpLocks noChangeShapeType="1"/>
          </p:cNvCxnSpPr>
          <p:nvPr/>
        </p:nvCxnSpPr>
        <p:spPr bwMode="auto">
          <a:xfrm>
            <a:off x="7425101" y="1669664"/>
            <a:ext cx="0" cy="41433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>
            <a:cxnSpLocks noChangeShapeType="1"/>
          </p:cNvCxnSpPr>
          <p:nvPr/>
        </p:nvCxnSpPr>
        <p:spPr bwMode="auto">
          <a:xfrm>
            <a:off x="5805690" y="1660900"/>
            <a:ext cx="0" cy="3527127"/>
          </a:xfrm>
          <a:prstGeom prst="line">
            <a:avLst/>
          </a:prstGeom>
          <a:noFill/>
          <a:ln w="9525" algn="ctr">
            <a:solidFill>
              <a:srgbClr val="CF2C08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Pfeil nach rechts 1"/>
          <p:cNvSpPr>
            <a:spLocks noChangeArrowheads="1"/>
          </p:cNvSpPr>
          <p:nvPr/>
        </p:nvSpPr>
        <p:spPr bwMode="auto">
          <a:xfrm>
            <a:off x="3233575" y="1448211"/>
            <a:ext cx="6430676" cy="881541"/>
          </a:xfrm>
          <a:prstGeom prst="rightArrow">
            <a:avLst>
              <a:gd name="adj1" fmla="val 50000"/>
              <a:gd name="adj2" fmla="val 49931"/>
            </a:avLst>
          </a:prstGeom>
          <a:solidFill>
            <a:schemeClr val="bg1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Textfeld 27"/>
          <p:cNvSpPr txBox="1"/>
          <p:nvPr/>
        </p:nvSpPr>
        <p:spPr>
          <a:xfrm>
            <a:off x="7852260" y="1303352"/>
            <a:ext cx="5694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100" b="1" dirty="0" smtClean="0">
                <a:latin typeface="Calibri" pitchFamily="34" charset="0"/>
                <a:cs typeface="Calibri" pitchFamily="34" charset="0"/>
              </a:rPr>
              <a:t>24 </a:t>
            </a:r>
            <a:r>
              <a:rPr lang="de-DE" sz="1100" b="1" dirty="0">
                <a:latin typeface="Calibri" pitchFamily="34" charset="0"/>
                <a:cs typeface="Calibri" pitchFamily="34" charset="0"/>
              </a:rPr>
              <a:t>m.</a:t>
            </a:r>
          </a:p>
        </p:txBody>
      </p:sp>
      <p:sp>
        <p:nvSpPr>
          <p:cNvPr id="16" name="Textfeld 34"/>
          <p:cNvSpPr txBox="1"/>
          <p:nvPr/>
        </p:nvSpPr>
        <p:spPr>
          <a:xfrm>
            <a:off x="5616909" y="1300536"/>
            <a:ext cx="661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100" b="1" dirty="0" smtClean="0">
                <a:latin typeface="Calibri" pitchFamily="34" charset="0"/>
                <a:cs typeface="Calibri" pitchFamily="34" charset="0"/>
              </a:rPr>
              <a:t>12 </a:t>
            </a:r>
            <a:r>
              <a:rPr lang="de-DE" sz="1100" b="1" dirty="0">
                <a:latin typeface="Calibri" pitchFamily="34" charset="0"/>
                <a:cs typeface="Calibri" pitchFamily="34" charset="0"/>
              </a:rPr>
              <a:t>m.</a:t>
            </a:r>
          </a:p>
        </p:txBody>
      </p:sp>
      <p:sp>
        <p:nvSpPr>
          <p:cNvPr id="18" name="Textfeld 43"/>
          <p:cNvSpPr txBox="1"/>
          <p:nvPr/>
        </p:nvSpPr>
        <p:spPr>
          <a:xfrm>
            <a:off x="3623415" y="5839638"/>
            <a:ext cx="4629489" cy="64633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5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sz="5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de-DE" sz="11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pPr>
              <a:defRPr/>
            </a:pPr>
            <a:endParaRPr lang="de-DE" sz="5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sz="5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sz="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bgerundetes Rechteck 52"/>
          <p:cNvSpPr/>
          <p:nvPr/>
        </p:nvSpPr>
        <p:spPr>
          <a:xfrm>
            <a:off x="6009835" y="5881378"/>
            <a:ext cx="2145160" cy="5043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Training on </a:t>
            </a:r>
            <a:r>
              <a:rPr lang="en-US" sz="900" dirty="0" smtClean="0">
                <a:solidFill>
                  <a:schemeClr val="tx1"/>
                </a:solidFill>
                <a:cs typeface="Calibri" pitchFamily="34" charset="0"/>
              </a:rPr>
              <a:t>hard</a:t>
            </a:r>
            <a:r>
              <a:rPr lang="ru-RU" sz="9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cs typeface="Calibri" pitchFamily="34" charset="0"/>
              </a:rPr>
              <a:t>+</a:t>
            </a:r>
            <a:r>
              <a:rPr lang="ru-RU" sz="9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cs typeface="Calibri" pitchFamily="34" charset="0"/>
              </a:rPr>
              <a:t>soft </a:t>
            </a:r>
            <a:r>
              <a:rPr lang="en-US" sz="900" dirty="0">
                <a:solidFill>
                  <a:schemeClr val="tx1"/>
                </a:solidFill>
                <a:cs typeface="Calibri" pitchFamily="34" charset="0"/>
              </a:rPr>
              <a:t>skills</a:t>
            </a:r>
            <a:endParaRPr lang="de-DE" sz="9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0" name="Rechteck 5"/>
          <p:cNvSpPr/>
          <p:nvPr/>
        </p:nvSpPr>
        <p:spPr>
          <a:xfrm>
            <a:off x="3233574" y="2358575"/>
            <a:ext cx="231273" cy="2711283"/>
          </a:xfrm>
          <a:prstGeom prst="rect">
            <a:avLst/>
          </a:prstGeom>
          <a:solidFill>
            <a:schemeClr val="bg1"/>
          </a:solidFill>
          <a:ln w="19050">
            <a:solidFill>
              <a:srgbClr val="CF2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smtClean="0">
                <a:solidFill>
                  <a:srgbClr val="CF2C08"/>
                </a:solidFill>
                <a:latin typeface="+mj-lt"/>
                <a:cs typeface="Calibri" pitchFamily="34" charset="0"/>
              </a:rPr>
              <a:t>Induction</a:t>
            </a:r>
            <a:endParaRPr lang="de-DE" sz="1400" dirty="0">
              <a:solidFill>
                <a:srgbClr val="CF2C08"/>
              </a:solidFill>
              <a:latin typeface="+mj-lt"/>
              <a:cs typeface="Calibri" pitchFamily="34" charset="0"/>
            </a:endParaRPr>
          </a:p>
        </p:txBody>
      </p:sp>
      <p:cxnSp>
        <p:nvCxnSpPr>
          <p:cNvPr id="21" name="Gerade Verbindung mit Pfeil 13"/>
          <p:cNvCxnSpPr/>
          <p:nvPr/>
        </p:nvCxnSpPr>
        <p:spPr>
          <a:xfrm>
            <a:off x="3726092" y="5718958"/>
            <a:ext cx="4537645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9"/>
          <p:cNvSpPr txBox="1"/>
          <p:nvPr/>
        </p:nvSpPr>
        <p:spPr>
          <a:xfrm>
            <a:off x="5388107" y="5625916"/>
            <a:ext cx="90574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>
                <a:latin typeface="Calibri" pitchFamily="34" charset="0"/>
                <a:cs typeface="Calibri" pitchFamily="34" charset="0"/>
              </a:rPr>
              <a:t>  TUTORSHIP </a:t>
            </a:r>
          </a:p>
        </p:txBody>
      </p:sp>
      <p:sp>
        <p:nvSpPr>
          <p:cNvPr id="24" name="Abgerundetes Rechteck 50"/>
          <p:cNvSpPr/>
          <p:nvPr/>
        </p:nvSpPr>
        <p:spPr>
          <a:xfrm>
            <a:off x="3732490" y="5881379"/>
            <a:ext cx="2119936" cy="5043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Training on hard</a:t>
            </a:r>
            <a:r>
              <a:rPr lang="ru-RU" sz="9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+</a:t>
            </a:r>
            <a:r>
              <a:rPr lang="ru-RU" sz="9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soft skills</a:t>
            </a:r>
            <a:endParaRPr lang="de-DE" sz="900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6" name="Textfeld 32"/>
          <p:cNvSpPr txBox="1"/>
          <p:nvPr/>
        </p:nvSpPr>
        <p:spPr>
          <a:xfrm>
            <a:off x="4132144" y="1146647"/>
            <a:ext cx="93968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1" dirty="0"/>
              <a:t>PHASE I</a:t>
            </a:r>
          </a:p>
        </p:txBody>
      </p:sp>
      <p:sp>
        <p:nvSpPr>
          <p:cNvPr id="27" name="Textfeld 61"/>
          <p:cNvSpPr txBox="1"/>
          <p:nvPr/>
        </p:nvSpPr>
        <p:spPr>
          <a:xfrm>
            <a:off x="6556273" y="1140612"/>
            <a:ext cx="93968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1" dirty="0"/>
              <a:t>PHASE II</a:t>
            </a:r>
          </a:p>
        </p:txBody>
      </p:sp>
      <p:sp>
        <p:nvSpPr>
          <p:cNvPr id="28" name="Textfeld 2"/>
          <p:cNvSpPr txBox="1"/>
          <p:nvPr/>
        </p:nvSpPr>
        <p:spPr>
          <a:xfrm>
            <a:off x="2432188" y="1785253"/>
            <a:ext cx="855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>
                <a:solidFill>
                  <a:srgbClr val="CF2C08"/>
                </a:solidFill>
                <a:latin typeface="Calibri" pitchFamily="34" charset="0"/>
                <a:cs typeface="Calibri" pitchFamily="34" charset="0"/>
              </a:rPr>
              <a:t>ROLES</a:t>
            </a:r>
            <a:endParaRPr lang="de-DE" sz="1400" b="1" dirty="0">
              <a:solidFill>
                <a:srgbClr val="CF2C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eck 58"/>
          <p:cNvSpPr/>
          <p:nvPr/>
        </p:nvSpPr>
        <p:spPr>
          <a:xfrm>
            <a:off x="3521173" y="1671372"/>
            <a:ext cx="2159251" cy="426590"/>
          </a:xfrm>
          <a:prstGeom prst="rect">
            <a:avLst/>
          </a:prstGeom>
          <a:solidFill>
            <a:schemeClr val="bg1"/>
          </a:solidFill>
          <a:ln w="9525">
            <a:solidFill>
              <a:srgbClr val="CF2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dirty="0" smtClean="0">
                <a:solidFill>
                  <a:schemeClr val="tx1"/>
                </a:solidFill>
              </a:rPr>
              <a:t>TECHNOLOGY , </a:t>
            </a:r>
          </a:p>
          <a:p>
            <a:pPr algn="ctr"/>
            <a:r>
              <a:rPr lang="de-DE" sz="900" b="1" dirty="0" smtClean="0">
                <a:solidFill>
                  <a:schemeClr val="tx1"/>
                </a:solidFill>
              </a:rPr>
              <a:t>PRODUCTION ENGINEERING</a:t>
            </a:r>
            <a:r>
              <a:rPr lang="de-DE" sz="900" b="1" dirty="0" smtClean="0">
                <a:solidFill>
                  <a:srgbClr val="C00000"/>
                </a:solidFill>
              </a:rPr>
              <a:t> </a:t>
            </a:r>
            <a:endParaRPr lang="de-DE" sz="900" b="1" dirty="0">
              <a:solidFill>
                <a:srgbClr val="C00000"/>
              </a:solidFill>
            </a:endParaRPr>
          </a:p>
        </p:txBody>
      </p:sp>
      <p:cxnSp>
        <p:nvCxnSpPr>
          <p:cNvPr id="32" name="Gerade Verbindung 48"/>
          <p:cNvCxnSpPr/>
          <p:nvPr/>
        </p:nvCxnSpPr>
        <p:spPr>
          <a:xfrm>
            <a:off x="6069437" y="1329261"/>
            <a:ext cx="1858602" cy="2"/>
          </a:xfrm>
          <a:prstGeom prst="line">
            <a:avLst/>
          </a:prstGeom>
          <a:ln w="15875">
            <a:solidFill>
              <a:srgbClr val="CF2C0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50"/>
          <p:cNvSpPr txBox="1">
            <a:spLocks noChangeArrowheads="1"/>
          </p:cNvSpPr>
          <p:nvPr/>
        </p:nvSpPr>
        <p:spPr bwMode="auto">
          <a:xfrm>
            <a:off x="8274384" y="2330647"/>
            <a:ext cx="1630543" cy="2739211"/>
          </a:xfrm>
          <a:prstGeom prst="rect">
            <a:avLst/>
          </a:prstGeom>
          <a:solidFill>
            <a:schemeClr val="bg1"/>
          </a:solidFill>
          <a:ln w="38100">
            <a:solidFill>
              <a:srgbClr val="CF2C08"/>
            </a:solidFill>
            <a:miter lim="800000"/>
            <a:headEnd/>
            <a:tailEnd/>
          </a:ln>
          <a:extLst/>
        </p:spPr>
        <p:txBody>
          <a:bodyPr vert="horz" wrap="square" anchor="ctr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de-DE" sz="1200" dirty="0" smtClean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 smtClean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 smtClean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>
              <a:latin typeface="+mj-lt"/>
              <a:cs typeface="Calibri" pitchFamily="34" charset="0"/>
            </a:endParaRPr>
          </a:p>
          <a:p>
            <a:pPr algn="ctr" eaLnBrk="1" hangingPunct="1"/>
            <a:r>
              <a:rPr lang="de-DE" sz="1600" b="1" dirty="0" smtClean="0">
                <a:latin typeface="+mj-lt"/>
                <a:cs typeface="Calibri" pitchFamily="34" charset="0"/>
              </a:rPr>
              <a:t>FINAL ROLE </a:t>
            </a:r>
          </a:p>
          <a:p>
            <a:pPr algn="ctr" eaLnBrk="1" hangingPunct="1"/>
            <a:r>
              <a:rPr lang="de-DE" sz="1200" dirty="0" err="1" smtClean="0">
                <a:latin typeface="+mj-lt"/>
                <a:cs typeface="Calibri" pitchFamily="34" charset="0"/>
              </a:rPr>
              <a:t>to</a:t>
            </a:r>
            <a:r>
              <a:rPr lang="de-DE" sz="1200" dirty="0" smtClean="0">
                <a:latin typeface="+mj-lt"/>
                <a:cs typeface="Calibri" pitchFamily="34" charset="0"/>
              </a:rPr>
              <a:t> </a:t>
            </a:r>
            <a:r>
              <a:rPr lang="de-DE" sz="1200" dirty="0" err="1" smtClean="0">
                <a:latin typeface="+mj-lt"/>
                <a:cs typeface="Calibri" pitchFamily="34" charset="0"/>
              </a:rPr>
              <a:t>be</a:t>
            </a:r>
            <a:r>
              <a:rPr lang="de-DE" sz="1200" dirty="0" smtClean="0">
                <a:latin typeface="+mj-lt"/>
                <a:cs typeface="Calibri" pitchFamily="34" charset="0"/>
              </a:rPr>
              <a:t> </a:t>
            </a:r>
            <a:r>
              <a:rPr lang="de-DE" sz="1200" dirty="0" err="1" smtClean="0">
                <a:latin typeface="+mj-lt"/>
                <a:cs typeface="Calibri" pitchFamily="34" charset="0"/>
              </a:rPr>
              <a:t>defined</a:t>
            </a:r>
            <a:endParaRPr lang="de-DE" sz="1200" dirty="0" smtClean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 smtClean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 smtClean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>
              <a:latin typeface="+mj-lt"/>
              <a:cs typeface="Calibri" pitchFamily="34" charset="0"/>
            </a:endParaRPr>
          </a:p>
          <a:p>
            <a:pPr algn="ctr" eaLnBrk="1" hangingPunct="1"/>
            <a:endParaRPr lang="de-DE" sz="1200" dirty="0">
              <a:latin typeface="+mj-lt"/>
              <a:cs typeface="Calibri" pitchFamily="34" charset="0"/>
            </a:endParaRPr>
          </a:p>
        </p:txBody>
      </p:sp>
      <p:sp>
        <p:nvSpPr>
          <p:cNvPr id="35" name="Textfeld 62"/>
          <p:cNvSpPr txBox="1"/>
          <p:nvPr/>
        </p:nvSpPr>
        <p:spPr>
          <a:xfrm>
            <a:off x="2570479" y="5905387"/>
            <a:ext cx="8943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400" b="1" dirty="0" smtClean="0">
                <a:solidFill>
                  <a:srgbClr val="CF2C08"/>
                </a:solidFill>
                <a:latin typeface="Calibri" pitchFamily="34" charset="0"/>
                <a:cs typeface="Calibri" pitchFamily="34" charset="0"/>
              </a:rPr>
              <a:t>FERRERO</a:t>
            </a:r>
          </a:p>
          <a:p>
            <a:pPr algn="ctr">
              <a:defRPr/>
            </a:pPr>
            <a:r>
              <a:rPr lang="de-DE" sz="1400" b="1" dirty="0" smtClean="0">
                <a:solidFill>
                  <a:srgbClr val="CF2C08"/>
                </a:solidFill>
                <a:latin typeface="Calibri" pitchFamily="34" charset="0"/>
                <a:cs typeface="Calibri" pitchFamily="34" charset="0"/>
              </a:rPr>
              <a:t>UNIVERSITY</a:t>
            </a:r>
            <a:endParaRPr lang="de-DE" sz="1400" b="1" dirty="0">
              <a:solidFill>
                <a:srgbClr val="CF2C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hteck 44"/>
          <p:cNvSpPr/>
          <p:nvPr/>
        </p:nvSpPr>
        <p:spPr>
          <a:xfrm>
            <a:off x="3233575" y="5224126"/>
            <a:ext cx="4895314" cy="310167"/>
          </a:xfrm>
          <a:prstGeom prst="rect">
            <a:avLst/>
          </a:prstGeom>
          <a:solidFill>
            <a:srgbClr val="CF2C08"/>
          </a:solidFill>
          <a:ln w="9525">
            <a:solidFill>
              <a:srgbClr val="D4A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FERRERO GLOBAL </a:t>
            </a:r>
            <a:r>
              <a:rPr lang="de-DE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GRADUATE PROGRAM</a:t>
            </a:r>
            <a:endParaRPr lang="de-DE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hteck 58"/>
          <p:cNvSpPr/>
          <p:nvPr/>
        </p:nvSpPr>
        <p:spPr>
          <a:xfrm>
            <a:off x="5805690" y="1669664"/>
            <a:ext cx="2339054" cy="426590"/>
          </a:xfrm>
          <a:prstGeom prst="rect">
            <a:avLst/>
          </a:prstGeom>
          <a:solidFill>
            <a:schemeClr val="bg1"/>
          </a:solidFill>
          <a:ln w="9525">
            <a:solidFill>
              <a:srgbClr val="CF2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b="1" dirty="0">
                <a:solidFill>
                  <a:schemeClr val="tx1"/>
                </a:solidFill>
              </a:rPr>
              <a:t>TECHNOLOGY , </a:t>
            </a:r>
          </a:p>
          <a:p>
            <a:pPr algn="ctr"/>
            <a:r>
              <a:rPr lang="de-DE" sz="900" b="1" dirty="0">
                <a:solidFill>
                  <a:schemeClr val="tx1"/>
                </a:solidFill>
              </a:rPr>
              <a:t>PRODUCTION ENGINEERING</a:t>
            </a:r>
            <a:r>
              <a:rPr lang="de-DE" sz="900" b="1" dirty="0">
                <a:solidFill>
                  <a:srgbClr val="C00000"/>
                </a:solidFill>
              </a:rPr>
              <a:t> </a:t>
            </a:r>
            <a:endParaRPr lang="de-DE" sz="9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0323" y="2356997"/>
            <a:ext cx="2128324" cy="2721563"/>
          </a:xfrm>
          <a:prstGeom prst="rect">
            <a:avLst/>
          </a:prstGeom>
          <a:noFill/>
          <a:ln w="28575">
            <a:solidFill>
              <a:srgbClr val="D4A1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44500" y="2348295"/>
            <a:ext cx="2064626" cy="2721563"/>
          </a:xfrm>
          <a:prstGeom prst="rect">
            <a:avLst/>
          </a:prstGeom>
          <a:noFill/>
          <a:ln w="28575">
            <a:solidFill>
              <a:srgbClr val="D4A1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2467" y="2824998"/>
            <a:ext cx="19005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cs typeface="Calibri" pitchFamily="34" charset="0"/>
              </a:rPr>
              <a:t>2</a:t>
            </a:r>
            <a:r>
              <a:rPr lang="de-DE" sz="1200" dirty="0" smtClean="0">
                <a:cs typeface="Calibri" pitchFamily="34" charset="0"/>
              </a:rPr>
              <a:t>nd </a:t>
            </a:r>
            <a:r>
              <a:rPr lang="de-DE" dirty="0" err="1">
                <a:cs typeface="Calibri" pitchFamily="34" charset="0"/>
              </a:rPr>
              <a:t>year</a:t>
            </a:r>
            <a:r>
              <a:rPr lang="de-DE" dirty="0" smtClean="0">
                <a:cs typeface="Calibri" pitchFamily="34" charset="0"/>
              </a:rPr>
              <a:t>:</a:t>
            </a:r>
          </a:p>
          <a:p>
            <a:pPr algn="ctr"/>
            <a:endParaRPr lang="de-DE" dirty="0">
              <a:cs typeface="Calibri" pitchFamily="34" charset="0"/>
            </a:endParaRPr>
          </a:p>
          <a:p>
            <a:pPr algn="ctr"/>
            <a:r>
              <a:rPr lang="de-DE" b="1" dirty="0" smtClean="0">
                <a:cs typeface="Calibri" pitchFamily="34" charset="0"/>
              </a:rPr>
              <a:t>Ferrero </a:t>
            </a:r>
            <a:r>
              <a:rPr lang="de-DE" b="1" dirty="0" err="1" smtClean="0">
                <a:cs typeface="Calibri" pitchFamily="34" charset="0"/>
              </a:rPr>
              <a:t>factory</a:t>
            </a:r>
            <a:endParaRPr lang="de-DE" b="1" dirty="0" smtClean="0">
              <a:cs typeface="Calibri" pitchFamily="34" charset="0"/>
            </a:endParaRPr>
          </a:p>
          <a:p>
            <a:pPr algn="ctr"/>
            <a:r>
              <a:rPr lang="de-DE" sz="1400" b="1" dirty="0" err="1" smtClean="0">
                <a:cs typeface="Calibri" pitchFamily="34" charset="0"/>
              </a:rPr>
              <a:t>other</a:t>
            </a:r>
            <a:r>
              <a:rPr lang="de-DE" sz="1400" b="1" dirty="0" smtClean="0">
                <a:cs typeface="Calibri" pitchFamily="34" charset="0"/>
              </a:rPr>
              <a:t> </a:t>
            </a:r>
            <a:r>
              <a:rPr lang="de-DE" sz="1400" b="1" dirty="0" err="1" smtClean="0">
                <a:cs typeface="Calibri" pitchFamily="34" charset="0"/>
              </a:rPr>
              <a:t>country</a:t>
            </a:r>
            <a:endParaRPr lang="de-DE" sz="1100" dirty="0"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0811" y="2817263"/>
            <a:ext cx="19124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cs typeface="Calibri" pitchFamily="34" charset="0"/>
              </a:rPr>
              <a:t>1</a:t>
            </a:r>
            <a:r>
              <a:rPr lang="de-DE" sz="1400" dirty="0" smtClean="0">
                <a:cs typeface="Calibri" pitchFamily="34" charset="0"/>
              </a:rPr>
              <a:t>st</a:t>
            </a:r>
            <a:r>
              <a:rPr lang="de-DE" dirty="0" smtClean="0">
                <a:cs typeface="Calibri" pitchFamily="34" charset="0"/>
              </a:rPr>
              <a:t> </a:t>
            </a:r>
            <a:r>
              <a:rPr lang="de-DE" dirty="0" err="1" smtClean="0">
                <a:cs typeface="Calibri" pitchFamily="34" charset="0"/>
              </a:rPr>
              <a:t>year</a:t>
            </a:r>
            <a:r>
              <a:rPr lang="de-DE" dirty="0" smtClean="0">
                <a:cs typeface="Calibri" pitchFamily="34" charset="0"/>
              </a:rPr>
              <a:t>: </a:t>
            </a:r>
            <a:endParaRPr lang="de-DE" b="1" dirty="0">
              <a:cs typeface="Calibri" pitchFamily="34" charset="0"/>
            </a:endParaRPr>
          </a:p>
          <a:p>
            <a:pPr algn="ctr">
              <a:defRPr/>
            </a:pPr>
            <a:endParaRPr lang="de-DE" b="1" dirty="0">
              <a:cs typeface="Calibri" pitchFamily="34" charset="0"/>
            </a:endParaRPr>
          </a:p>
          <a:p>
            <a:pPr algn="ctr">
              <a:defRPr/>
            </a:pPr>
            <a:r>
              <a:rPr lang="de-DE" b="1" dirty="0">
                <a:cs typeface="Calibri" pitchFamily="34" charset="0"/>
              </a:rPr>
              <a:t> </a:t>
            </a:r>
            <a:r>
              <a:rPr lang="de-DE" b="1" dirty="0" smtClean="0">
                <a:cs typeface="Calibri" pitchFamily="34" charset="0"/>
              </a:rPr>
              <a:t>Vladimir </a:t>
            </a:r>
            <a:r>
              <a:rPr lang="de-DE" b="1" dirty="0" err="1" smtClean="0">
                <a:cs typeface="Calibri" pitchFamily="34" charset="0"/>
              </a:rPr>
              <a:t>factory</a:t>
            </a:r>
            <a:r>
              <a:rPr lang="de-DE" b="1" dirty="0" smtClean="0">
                <a:cs typeface="Calibri" pitchFamily="34" charset="0"/>
              </a:rPr>
              <a:t>  </a:t>
            </a:r>
            <a:endParaRPr lang="de-DE" b="1" dirty="0">
              <a:cs typeface="Calibri" pitchFamily="34" charset="0"/>
            </a:endParaRPr>
          </a:p>
        </p:txBody>
      </p:sp>
      <p:cxnSp>
        <p:nvCxnSpPr>
          <p:cNvPr id="36" name="Gerade Verbindung 48"/>
          <p:cNvCxnSpPr/>
          <p:nvPr/>
        </p:nvCxnSpPr>
        <p:spPr>
          <a:xfrm>
            <a:off x="3679805" y="1326213"/>
            <a:ext cx="1858602" cy="2"/>
          </a:xfrm>
          <a:prstGeom prst="line">
            <a:avLst/>
          </a:prstGeom>
          <a:ln w="15875">
            <a:solidFill>
              <a:srgbClr val="CF2C0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135" y="272562"/>
            <a:ext cx="1606360" cy="8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037" y="4003649"/>
            <a:ext cx="9541172" cy="69972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Thank You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31D00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-57_Ferrero_HR_InternalCommunication_Presentazione" id="{0F2A6316-63D2-480B-A3DB-1A2F1B66C7DE}" vid="{6E438A51-83F6-4BB4-A876-9486CD48E224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31D00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-57_Ferrero_HR_InternalCommunication_Presentazione" id="{0F2A6316-63D2-480B-A3DB-1A2F1B66C7DE}" vid="{6E438A51-83F6-4BB4-A876-9486CD48E224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pernico - Gotham">
      <a:majorFont>
        <a:latin typeface="Gotham Book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31D00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-57_Ferrero_HR_InternalCommunication_Presentazione" id="{0F2A6316-63D2-480B-A3DB-1A2F1B66C7DE}" vid="{6E438A51-83F6-4BB4-A876-9486CD48E224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Ferrero_HR_InternalCommunication_Presentazione</Template>
  <TotalTime>0</TotalTime>
  <Words>275</Words>
  <Application>Microsoft Office PowerPoint</Application>
  <PresentationFormat>Widescreen</PresentationFormat>
  <Paragraphs>87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 Unicode MS</vt:lpstr>
      <vt:lpstr>Calibri</vt:lpstr>
      <vt:lpstr>Century Gothic</vt:lpstr>
      <vt:lpstr>Gotham Book</vt:lpstr>
      <vt:lpstr>Gotham Light</vt:lpstr>
      <vt:lpstr>ITC Avant Garde Gothic LT</vt:lpstr>
      <vt:lpstr>Microsoft Sans Serif</vt:lpstr>
      <vt:lpstr>Tema di Office</vt:lpstr>
      <vt:lpstr>1_Tema di Office</vt:lpstr>
      <vt:lpstr>2_Tema di Office</vt:lpstr>
      <vt:lpstr>think-cell Slide</vt:lpstr>
      <vt:lpstr>Image</vt:lpstr>
      <vt:lpstr>PowerPoint Presentation</vt:lpstr>
      <vt:lpstr>VLADIMIR plant</vt:lpstr>
      <vt:lpstr>PREVIOUS EDITIONS OVERVIEW</vt:lpstr>
      <vt:lpstr>APPLICANT PROFILE</vt:lpstr>
      <vt:lpstr>PROGRAM STRUCTURE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Communication</dc:title>
  <dc:creator>MARTINOTTI Sara INTE</dc:creator>
  <cp:lastModifiedBy>DYAKOVA Lyudmila RUS PRO HRS</cp:lastModifiedBy>
  <cp:revision>541</cp:revision>
  <cp:lastPrinted>2017-05-30T12:41:48Z</cp:lastPrinted>
  <dcterms:created xsi:type="dcterms:W3CDTF">2016-02-07T15:51:08Z</dcterms:created>
  <dcterms:modified xsi:type="dcterms:W3CDTF">2017-10-16T11:21:46Z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614bf86e-c719-43bd-ad01-02322a36b56b</vt:lpwstr>
  </property>
  <property fmtid="{D5CDD505-2E9C-101B-9397-08002B2CF9AE}" pid="3" name="FerreroClassification">
    <vt:lpwstr>NOTREQUIRED</vt:lpwstr>
  </property>
</Properties>
</file>