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6"/>
  </p:notesMasterIdLst>
  <p:sldIdLst>
    <p:sldId id="256" r:id="rId2"/>
    <p:sldId id="338" r:id="rId3"/>
    <p:sldId id="356" r:id="rId4"/>
    <p:sldId id="352" r:id="rId5"/>
    <p:sldId id="357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34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0" orient="horz" pos="2157" userDrawn="1">
          <p15:clr>
            <a:srgbClr val="A4A3A4"/>
          </p15:clr>
        </p15:guide>
        <p15:guide id="1" pos="28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74D18"/>
    <a:srgbClr val="09777D"/>
    <a:srgbClr val="007033"/>
    <a:srgbClr val="259B8D"/>
    <a:srgbClr val="DC2424"/>
    <a:srgbClr val="3916B8"/>
    <a:srgbClr val="F4FFD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01" autoAdjust="0"/>
    <p:restoredTop sz="58961" autoAdjust="0"/>
  </p:normalViewPr>
  <p:slideViewPr>
    <p:cSldViewPr>
      <p:cViewPr varScale="1">
        <p:scale>
          <a:sx n="41" d="100"/>
          <a:sy n="41" d="100"/>
        </p:scale>
        <p:origin x="-2322" y="-108"/>
      </p:cViewPr>
      <p:guideLst>
        <p:guide orient="horz" pos="2157"/>
        <p:guide pos="28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90"/>
      </p:cViewPr>
      <p:guideLst>
        <p:guide orient="horz" pos="2342"/>
        <p:guide pos="285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663890-DFDA-493F-B3E8-3AFD686E48B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D48A75-D8DD-4A0F-8602-AD088B125616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259B8D"/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latin typeface="Arial" charset="0"/>
              <a:cs typeface="Arial" charset="0"/>
            </a:rPr>
            <a:t>крупнейший в России производитель синтетических смол для </a:t>
          </a:r>
          <a:r>
            <a:rPr lang="ru-RU" sz="1600" b="1" dirty="0" err="1" smtClean="0">
              <a:solidFill>
                <a:schemeClr val="bg1"/>
              </a:solidFill>
              <a:latin typeface="Arial" charset="0"/>
              <a:cs typeface="Arial" charset="0"/>
            </a:rPr>
            <a:t>деревообрабаты-вающей</a:t>
          </a:r>
          <a:r>
            <a:rPr lang="ru-RU" sz="1600" b="1" dirty="0" smtClean="0">
              <a:solidFill>
                <a:schemeClr val="bg1"/>
              </a:solidFill>
              <a:latin typeface="Arial" charset="0"/>
              <a:cs typeface="Arial" charset="0"/>
            </a:rPr>
            <a:t> и других отраслей промышленности</a:t>
          </a:r>
          <a:endParaRPr lang="en-US" sz="1600" b="1" dirty="0" smtClean="0">
            <a:solidFill>
              <a:schemeClr val="bg1"/>
            </a:solidFill>
            <a:latin typeface="Arial" charset="0"/>
            <a:cs typeface="Arial" charset="0"/>
          </a:endParaRPr>
        </a:p>
      </dgm:t>
    </dgm:pt>
    <dgm:pt modelId="{DE28B5C9-22E5-4303-AC3D-9116B3C62FFF}" type="parTrans" cxnId="{B0F46C11-0C0E-40FF-8BB3-EFC05B6FBD58}">
      <dgm:prSet>
        <dgm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dgm:style>
      </dgm:prSet>
      <dgm:spPr>
        <a:ln>
          <a:solidFill>
            <a:srgbClr val="09777D"/>
          </a:solidFill>
        </a:ln>
      </dgm:spPr>
      <dgm:t>
        <a:bodyPr/>
        <a:lstStyle/>
        <a:p>
          <a:endParaRPr lang="ru-RU"/>
        </a:p>
      </dgm:t>
    </dgm:pt>
    <dgm:pt modelId="{420B1955-3D3A-4669-AF65-F5888ADAA106}" type="sibTrans" cxnId="{B0F46C11-0C0E-40FF-8BB3-EFC05B6FBD58}">
      <dgm:prSet/>
      <dgm:spPr/>
      <dgm:t>
        <a:bodyPr/>
        <a:lstStyle/>
        <a:p>
          <a:endParaRPr lang="ru-RU"/>
        </a:p>
      </dgm:t>
    </dgm:pt>
    <dgm:pt modelId="{40CEBBA7-EA32-4824-BB61-42C4213D4E34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074D18"/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latin typeface="Arial" charset="0"/>
              <a:cs typeface="Arial" charset="0"/>
            </a:rPr>
            <a:t>лидирующая позиция на рынке по объемам производства и качественным характеристикам продукции</a:t>
          </a:r>
          <a:endParaRPr lang="en-US" sz="800" dirty="0"/>
        </a:p>
      </dgm:t>
    </dgm:pt>
    <dgm:pt modelId="{A7F32602-1E92-403A-8045-7148FA2BE883}" type="parTrans" cxnId="{F6F2D703-E34A-4290-9C43-DB087F7DEDEF}">
      <dgm:prSet>
        <dgm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dgm:style>
      </dgm:prSet>
      <dgm:spPr>
        <a:ln>
          <a:solidFill>
            <a:srgbClr val="007033"/>
          </a:solidFill>
        </a:ln>
      </dgm:spPr>
      <dgm:t>
        <a:bodyPr/>
        <a:lstStyle/>
        <a:p>
          <a:endParaRPr lang="ru-RU"/>
        </a:p>
      </dgm:t>
    </dgm:pt>
    <dgm:pt modelId="{8CD53F49-24F7-438C-9D8B-B594CB629395}" type="sibTrans" cxnId="{F6F2D703-E34A-4290-9C43-DB087F7DEDEF}">
      <dgm:prSet/>
      <dgm:spPr/>
      <dgm:t>
        <a:bodyPr/>
        <a:lstStyle/>
        <a:p>
          <a:endParaRPr lang="ru-RU"/>
        </a:p>
      </dgm:t>
    </dgm:pt>
    <dgm:pt modelId="{1A490A71-78C5-4ABE-B38E-7F88A10321FC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09777D"/>
        </a:solidFill>
      </dgm:spPr>
      <dgm:t>
        <a:bodyPr/>
        <a:lstStyle/>
        <a:p>
          <a:pPr rtl="0"/>
          <a:endParaRPr lang="ru-RU" sz="1600" b="1" dirty="0" smtClean="0">
            <a:solidFill>
              <a:schemeClr val="bg1"/>
            </a:solidFill>
            <a:latin typeface="Arial" charset="0"/>
            <a:cs typeface="Arial" charset="0"/>
          </a:endParaRPr>
        </a:p>
        <a:p>
          <a:pPr rtl="0"/>
          <a:r>
            <a:rPr lang="ru-RU" sz="1600" b="1" dirty="0" smtClean="0">
              <a:solidFill>
                <a:schemeClr val="bg1"/>
              </a:solidFill>
              <a:latin typeface="Arial" charset="0"/>
              <a:cs typeface="Arial" charset="0"/>
            </a:rPr>
            <a:t>дочерняя компания ПАО «</a:t>
          </a:r>
          <a:r>
            <a:rPr lang="ru-RU" sz="1600" b="1" dirty="0" err="1" smtClean="0">
              <a:solidFill>
                <a:schemeClr val="bg1"/>
              </a:solidFill>
              <a:latin typeface="Arial" charset="0"/>
              <a:cs typeface="Arial" charset="0"/>
            </a:rPr>
            <a:t>Метафракс</a:t>
          </a:r>
          <a:r>
            <a:rPr lang="ru-RU" sz="1600" b="1" dirty="0" smtClean="0">
              <a:solidFill>
                <a:schemeClr val="bg1"/>
              </a:solidFill>
              <a:latin typeface="Arial" charset="0"/>
              <a:cs typeface="Arial" charset="0"/>
            </a:rPr>
            <a:t>», крупнейшего в России производителя метанола и его производных</a:t>
          </a:r>
          <a:br>
            <a:rPr lang="ru-RU" sz="1600" b="1" dirty="0" smtClean="0">
              <a:solidFill>
                <a:schemeClr val="bg1"/>
              </a:solidFill>
              <a:latin typeface="Arial" charset="0"/>
              <a:cs typeface="Arial" charset="0"/>
            </a:rPr>
          </a:br>
          <a:r>
            <a:rPr lang="ru-RU" sz="800" b="1" dirty="0" smtClean="0"/>
            <a:t/>
          </a:r>
          <a:br>
            <a:rPr lang="ru-RU" sz="800" b="1" dirty="0" smtClean="0"/>
          </a:br>
          <a:endParaRPr lang="en-US" sz="800" dirty="0"/>
        </a:p>
      </dgm:t>
    </dgm:pt>
    <dgm:pt modelId="{4F2C9D78-19AC-42AF-AAD0-D6262B2F858B}" type="parTrans" cxnId="{BAADA56F-A845-4623-B85D-BF0FF006542B}">
      <dgm:prSet>
        <dgm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dgm:style>
      </dgm:prSet>
      <dgm:spPr>
        <a:ln>
          <a:solidFill>
            <a:srgbClr val="09777D"/>
          </a:solidFill>
        </a:ln>
      </dgm:spPr>
      <dgm:t>
        <a:bodyPr/>
        <a:lstStyle/>
        <a:p>
          <a:endParaRPr lang="ru-RU"/>
        </a:p>
      </dgm:t>
    </dgm:pt>
    <dgm:pt modelId="{346FC38E-6607-4B71-93BF-998E7AB994A3}" type="sibTrans" cxnId="{BAADA56F-A845-4623-B85D-BF0FF006542B}">
      <dgm:prSet/>
      <dgm:spPr/>
      <dgm:t>
        <a:bodyPr/>
        <a:lstStyle/>
        <a:p>
          <a:endParaRPr lang="ru-RU"/>
        </a:p>
      </dgm:t>
    </dgm:pt>
    <dgm:pt modelId="{7C703661-62E5-427F-9C6A-673820D2DC94}" type="pres">
      <dgm:prSet presAssocID="{A8663890-DFDA-493F-B3E8-3AFD686E48B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CA965C-C7AB-4B05-8941-8382B782049F}" type="pres">
      <dgm:prSet presAssocID="{A8663890-DFDA-493F-B3E8-3AFD686E48BB}" presName="cycle" presStyleCnt="0"/>
      <dgm:spPr/>
    </dgm:pt>
    <dgm:pt modelId="{D976E81E-FAE3-4253-9AED-C2FF20E93EF9}" type="pres">
      <dgm:prSet presAssocID="{A8663890-DFDA-493F-B3E8-3AFD686E48BB}" presName="centerShape" presStyleCnt="0"/>
      <dgm:spPr/>
    </dgm:pt>
    <dgm:pt modelId="{6EB7FB35-F994-40DC-BF86-F5AC85731992}" type="pres">
      <dgm:prSet presAssocID="{A8663890-DFDA-493F-B3E8-3AFD686E48BB}" presName="connSite" presStyleLbl="node1" presStyleIdx="0" presStyleCnt="4"/>
      <dgm:spPr/>
    </dgm:pt>
    <dgm:pt modelId="{D95B8FD4-59EE-4F40-95CB-008A9217A4A7}" type="pres">
      <dgm:prSet presAssocID="{A8663890-DFDA-493F-B3E8-3AFD686E48BB}" presName="visible" presStyleLbl="node1" presStyleIdx="0" presStyleCnt="4" custScaleX="98507" custScaleY="84531" custLinFactNeighborX="-23471" custLinFactNeighborY="-35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F6527C7-5D27-479F-B6CD-46336EDF6B90}" type="pres">
      <dgm:prSet presAssocID="{DE28B5C9-22E5-4303-AC3D-9116B3C62FFF}" presName="Name25" presStyleLbl="parChTrans1D1" presStyleIdx="0" presStyleCnt="3"/>
      <dgm:spPr/>
      <dgm:t>
        <a:bodyPr/>
        <a:lstStyle/>
        <a:p>
          <a:endParaRPr lang="ru-RU"/>
        </a:p>
      </dgm:t>
    </dgm:pt>
    <dgm:pt modelId="{6DC18C08-D2B7-49E0-B9FC-278128785D01}" type="pres">
      <dgm:prSet presAssocID="{89D48A75-D8DD-4A0F-8602-AD088B125616}" presName="node" presStyleCnt="0"/>
      <dgm:spPr/>
    </dgm:pt>
    <dgm:pt modelId="{5D591508-181D-4104-BA3A-B32529BE8EAC}" type="pres">
      <dgm:prSet presAssocID="{89D48A75-D8DD-4A0F-8602-AD088B125616}" presName="parentNode" presStyleLbl="node1" presStyleIdx="1" presStyleCnt="4" custScaleX="196281" custScaleY="166184" custLinFactNeighborX="54431" custLinFactNeighborY="399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542FF-D61E-44DA-8AEF-BEDF59ED345F}" type="pres">
      <dgm:prSet presAssocID="{89D48A75-D8DD-4A0F-8602-AD088B125616}" presName="childNode" presStyleLbl="revTx" presStyleIdx="0" presStyleCnt="0">
        <dgm:presLayoutVars>
          <dgm:bulletEnabled val="1"/>
        </dgm:presLayoutVars>
      </dgm:prSet>
      <dgm:spPr/>
    </dgm:pt>
    <dgm:pt modelId="{3FBF8C1F-9523-4AC9-AE4D-C2F328C30386}" type="pres">
      <dgm:prSet presAssocID="{A7F32602-1E92-403A-8045-7148FA2BE883}" presName="Name25" presStyleLbl="parChTrans1D1" presStyleIdx="1" presStyleCnt="3"/>
      <dgm:spPr/>
      <dgm:t>
        <a:bodyPr/>
        <a:lstStyle/>
        <a:p>
          <a:endParaRPr lang="ru-RU"/>
        </a:p>
      </dgm:t>
    </dgm:pt>
    <dgm:pt modelId="{199A7C31-559E-4BAE-9E6B-27B0EDE55E7F}" type="pres">
      <dgm:prSet presAssocID="{40CEBBA7-EA32-4824-BB61-42C4213D4E34}" presName="node" presStyleCnt="0"/>
      <dgm:spPr/>
    </dgm:pt>
    <dgm:pt modelId="{254EE5B9-26FF-4D5E-B0D1-C6BD4030C8C2}" type="pres">
      <dgm:prSet presAssocID="{40CEBBA7-EA32-4824-BB61-42C4213D4E34}" presName="parentNode" presStyleLbl="node1" presStyleIdx="2" presStyleCnt="4" custScaleX="184381" custScaleY="190297" custLinFactX="100000" custLinFactNeighborX="110948" custLinFactNeighborY="108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0FE4F-3C11-4B9D-B122-DF26E5CDDD90}" type="pres">
      <dgm:prSet presAssocID="{40CEBBA7-EA32-4824-BB61-42C4213D4E34}" presName="childNode" presStyleLbl="revTx" presStyleIdx="0" presStyleCnt="0">
        <dgm:presLayoutVars>
          <dgm:bulletEnabled val="1"/>
        </dgm:presLayoutVars>
      </dgm:prSet>
      <dgm:spPr/>
    </dgm:pt>
    <dgm:pt modelId="{280F12F9-33C7-49A2-B557-E0EBABEC1977}" type="pres">
      <dgm:prSet presAssocID="{4F2C9D78-19AC-42AF-AAD0-D6262B2F858B}" presName="Name25" presStyleLbl="parChTrans1D1" presStyleIdx="2" presStyleCnt="3"/>
      <dgm:spPr/>
      <dgm:t>
        <a:bodyPr/>
        <a:lstStyle/>
        <a:p>
          <a:endParaRPr lang="ru-RU"/>
        </a:p>
      </dgm:t>
    </dgm:pt>
    <dgm:pt modelId="{19527BAA-0AB1-4C7E-9132-19ACD33A7D30}" type="pres">
      <dgm:prSet presAssocID="{1A490A71-78C5-4ABE-B38E-7F88A10321FC}" presName="node" presStyleCnt="0"/>
      <dgm:spPr/>
    </dgm:pt>
    <dgm:pt modelId="{B0DBFDA5-3727-4863-B0CE-DDE6D0BC9933}" type="pres">
      <dgm:prSet presAssocID="{1A490A71-78C5-4ABE-B38E-7F88A10321FC}" presName="parentNode" presStyleLbl="node1" presStyleIdx="3" presStyleCnt="4" custScaleX="193536" custScaleY="175738" custLinFactNeighborX="53743" custLinFactNeighborY="-240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A60B9-773C-43C9-BE18-1DA21B567171}" type="pres">
      <dgm:prSet presAssocID="{1A490A71-78C5-4ABE-B38E-7F88A10321FC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AD09470D-24F1-460D-991B-65952117B33D}" type="presOf" srcId="{40CEBBA7-EA32-4824-BB61-42C4213D4E34}" destId="{254EE5B9-26FF-4D5E-B0D1-C6BD4030C8C2}" srcOrd="0" destOrd="0" presId="urn:microsoft.com/office/officeart/2005/8/layout/radial2"/>
    <dgm:cxn modelId="{69C7FD5C-518A-436C-A6CD-5528CE6DDA71}" type="presOf" srcId="{1A490A71-78C5-4ABE-B38E-7F88A10321FC}" destId="{B0DBFDA5-3727-4863-B0CE-DDE6D0BC9933}" srcOrd="0" destOrd="0" presId="urn:microsoft.com/office/officeart/2005/8/layout/radial2"/>
    <dgm:cxn modelId="{8541779E-9730-435C-AEC0-E79D5C0FE1A6}" type="presOf" srcId="{89D48A75-D8DD-4A0F-8602-AD088B125616}" destId="{5D591508-181D-4104-BA3A-B32529BE8EAC}" srcOrd="0" destOrd="0" presId="urn:microsoft.com/office/officeart/2005/8/layout/radial2"/>
    <dgm:cxn modelId="{FBC86B90-2D2F-41C8-9C05-7FDBBF4DCFEE}" type="presOf" srcId="{A8663890-DFDA-493F-B3E8-3AFD686E48BB}" destId="{7C703661-62E5-427F-9C6A-673820D2DC94}" srcOrd="0" destOrd="0" presId="urn:microsoft.com/office/officeart/2005/8/layout/radial2"/>
    <dgm:cxn modelId="{BAADA56F-A845-4623-B85D-BF0FF006542B}" srcId="{A8663890-DFDA-493F-B3E8-3AFD686E48BB}" destId="{1A490A71-78C5-4ABE-B38E-7F88A10321FC}" srcOrd="2" destOrd="0" parTransId="{4F2C9D78-19AC-42AF-AAD0-D6262B2F858B}" sibTransId="{346FC38E-6607-4B71-93BF-998E7AB994A3}"/>
    <dgm:cxn modelId="{AF56642D-711B-4B5D-9FD1-265A812B50D2}" type="presOf" srcId="{A7F32602-1E92-403A-8045-7148FA2BE883}" destId="{3FBF8C1F-9523-4AC9-AE4D-C2F328C30386}" srcOrd="0" destOrd="0" presId="urn:microsoft.com/office/officeart/2005/8/layout/radial2"/>
    <dgm:cxn modelId="{B0F46C11-0C0E-40FF-8BB3-EFC05B6FBD58}" srcId="{A8663890-DFDA-493F-B3E8-3AFD686E48BB}" destId="{89D48A75-D8DD-4A0F-8602-AD088B125616}" srcOrd="0" destOrd="0" parTransId="{DE28B5C9-22E5-4303-AC3D-9116B3C62FFF}" sibTransId="{420B1955-3D3A-4669-AF65-F5888ADAA106}"/>
    <dgm:cxn modelId="{1D8FD4ED-E2A2-45FC-A356-EDE08FEE47FF}" type="presOf" srcId="{DE28B5C9-22E5-4303-AC3D-9116B3C62FFF}" destId="{3F6527C7-5D27-479F-B6CD-46336EDF6B90}" srcOrd="0" destOrd="0" presId="urn:microsoft.com/office/officeart/2005/8/layout/radial2"/>
    <dgm:cxn modelId="{BA2E90F0-CD47-487F-B0D5-FCD9A1405B39}" type="presOf" srcId="{4F2C9D78-19AC-42AF-AAD0-D6262B2F858B}" destId="{280F12F9-33C7-49A2-B557-E0EBABEC1977}" srcOrd="0" destOrd="0" presId="urn:microsoft.com/office/officeart/2005/8/layout/radial2"/>
    <dgm:cxn modelId="{F6F2D703-E34A-4290-9C43-DB087F7DEDEF}" srcId="{A8663890-DFDA-493F-B3E8-3AFD686E48BB}" destId="{40CEBBA7-EA32-4824-BB61-42C4213D4E34}" srcOrd="1" destOrd="0" parTransId="{A7F32602-1E92-403A-8045-7148FA2BE883}" sibTransId="{8CD53F49-24F7-438C-9D8B-B594CB629395}"/>
    <dgm:cxn modelId="{A882C39D-4D05-408E-92F6-D27CEC2C0054}" type="presParOf" srcId="{7C703661-62E5-427F-9C6A-673820D2DC94}" destId="{6CCA965C-C7AB-4B05-8941-8382B782049F}" srcOrd="0" destOrd="0" presId="urn:microsoft.com/office/officeart/2005/8/layout/radial2"/>
    <dgm:cxn modelId="{FF6A81A7-9255-4357-8C47-059EB9FD5F4F}" type="presParOf" srcId="{6CCA965C-C7AB-4B05-8941-8382B782049F}" destId="{D976E81E-FAE3-4253-9AED-C2FF20E93EF9}" srcOrd="0" destOrd="0" presId="urn:microsoft.com/office/officeart/2005/8/layout/radial2"/>
    <dgm:cxn modelId="{DE7FF098-25C1-49AF-BBF6-67BD418F8A1E}" type="presParOf" srcId="{D976E81E-FAE3-4253-9AED-C2FF20E93EF9}" destId="{6EB7FB35-F994-40DC-BF86-F5AC85731992}" srcOrd="0" destOrd="0" presId="urn:microsoft.com/office/officeart/2005/8/layout/radial2"/>
    <dgm:cxn modelId="{9D1B8EAE-7B63-46FE-A65C-D82A60215784}" type="presParOf" srcId="{D976E81E-FAE3-4253-9AED-C2FF20E93EF9}" destId="{D95B8FD4-59EE-4F40-95CB-008A9217A4A7}" srcOrd="1" destOrd="0" presId="urn:microsoft.com/office/officeart/2005/8/layout/radial2"/>
    <dgm:cxn modelId="{D7A3F6D9-C2CD-48E8-B7D5-42AB4EE58EBF}" type="presParOf" srcId="{6CCA965C-C7AB-4B05-8941-8382B782049F}" destId="{3F6527C7-5D27-479F-B6CD-46336EDF6B90}" srcOrd="1" destOrd="0" presId="urn:microsoft.com/office/officeart/2005/8/layout/radial2"/>
    <dgm:cxn modelId="{D086FF82-D10D-400A-BCC9-F502D287C8CD}" type="presParOf" srcId="{6CCA965C-C7AB-4B05-8941-8382B782049F}" destId="{6DC18C08-D2B7-49E0-B9FC-278128785D01}" srcOrd="2" destOrd="0" presId="urn:microsoft.com/office/officeart/2005/8/layout/radial2"/>
    <dgm:cxn modelId="{EA522B95-0719-4406-87B4-2D2FFC412DBD}" type="presParOf" srcId="{6DC18C08-D2B7-49E0-B9FC-278128785D01}" destId="{5D591508-181D-4104-BA3A-B32529BE8EAC}" srcOrd="0" destOrd="0" presId="urn:microsoft.com/office/officeart/2005/8/layout/radial2"/>
    <dgm:cxn modelId="{3523EEB9-8B1A-49CA-808C-ABDC1A6D23B9}" type="presParOf" srcId="{6DC18C08-D2B7-49E0-B9FC-278128785D01}" destId="{737542FF-D61E-44DA-8AEF-BEDF59ED345F}" srcOrd="1" destOrd="0" presId="urn:microsoft.com/office/officeart/2005/8/layout/radial2"/>
    <dgm:cxn modelId="{BDC34446-4790-4AE2-AD89-0627B578AF75}" type="presParOf" srcId="{6CCA965C-C7AB-4B05-8941-8382B782049F}" destId="{3FBF8C1F-9523-4AC9-AE4D-C2F328C30386}" srcOrd="3" destOrd="0" presId="urn:microsoft.com/office/officeart/2005/8/layout/radial2"/>
    <dgm:cxn modelId="{F5333DCC-643E-4484-865D-8B9ABA500070}" type="presParOf" srcId="{6CCA965C-C7AB-4B05-8941-8382B782049F}" destId="{199A7C31-559E-4BAE-9E6B-27B0EDE55E7F}" srcOrd="4" destOrd="0" presId="urn:microsoft.com/office/officeart/2005/8/layout/radial2"/>
    <dgm:cxn modelId="{0465832E-0806-4D00-B262-9D84D830EFDE}" type="presParOf" srcId="{199A7C31-559E-4BAE-9E6B-27B0EDE55E7F}" destId="{254EE5B9-26FF-4D5E-B0D1-C6BD4030C8C2}" srcOrd="0" destOrd="0" presId="urn:microsoft.com/office/officeart/2005/8/layout/radial2"/>
    <dgm:cxn modelId="{48884571-0544-4260-B47C-4DFB19929D61}" type="presParOf" srcId="{199A7C31-559E-4BAE-9E6B-27B0EDE55E7F}" destId="{4010FE4F-3C11-4B9D-B122-DF26E5CDDD90}" srcOrd="1" destOrd="0" presId="urn:microsoft.com/office/officeart/2005/8/layout/radial2"/>
    <dgm:cxn modelId="{771D79C9-044F-4AEC-8545-8F4C3E25C4A0}" type="presParOf" srcId="{6CCA965C-C7AB-4B05-8941-8382B782049F}" destId="{280F12F9-33C7-49A2-B557-E0EBABEC1977}" srcOrd="5" destOrd="0" presId="urn:microsoft.com/office/officeart/2005/8/layout/radial2"/>
    <dgm:cxn modelId="{A3BA140D-C321-413D-842A-5BB5AE070FD2}" type="presParOf" srcId="{6CCA965C-C7AB-4B05-8941-8382B782049F}" destId="{19527BAA-0AB1-4C7E-9132-19ACD33A7D30}" srcOrd="6" destOrd="0" presId="urn:microsoft.com/office/officeart/2005/8/layout/radial2"/>
    <dgm:cxn modelId="{4A651D9B-2CBC-47F1-BBDC-5111C0B12111}" type="presParOf" srcId="{19527BAA-0AB1-4C7E-9132-19ACD33A7D30}" destId="{B0DBFDA5-3727-4863-B0CE-DDE6D0BC9933}" srcOrd="0" destOrd="0" presId="urn:microsoft.com/office/officeart/2005/8/layout/radial2"/>
    <dgm:cxn modelId="{B0A1E780-E2FE-4F38-8FFF-3723054B584A}" type="presParOf" srcId="{19527BAA-0AB1-4C7E-9132-19ACD33A7D30}" destId="{9ACA60B9-773C-43C9-BE18-1DA21B56717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5AEEC8-20A1-40F4-8E81-23FCCA28511E}" type="doc">
      <dgm:prSet loTypeId="urn:microsoft.com/office/officeart/2005/8/layout/arrow2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2540B52C-88A4-46D5-89AD-7D707E3ED1AA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noFill/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rgbClr val="007033"/>
              </a:solidFill>
            </a:rPr>
            <a:t>2004 – Основание «</a:t>
          </a:r>
          <a:r>
            <a:rPr lang="ru-RU" sz="1600" b="1" dirty="0" err="1" smtClean="0">
              <a:solidFill>
                <a:srgbClr val="007033"/>
              </a:solidFill>
            </a:rPr>
            <a:t>Метадинеа</a:t>
          </a:r>
          <a:r>
            <a:rPr lang="ru-RU" sz="1600" b="1" dirty="0" smtClean="0">
              <a:solidFill>
                <a:srgbClr val="007033"/>
              </a:solidFill>
            </a:rPr>
            <a:t>»</a:t>
          </a:r>
          <a:endParaRPr lang="ru-RU" sz="1600" b="1" dirty="0">
            <a:solidFill>
              <a:srgbClr val="007033"/>
            </a:solidFill>
          </a:endParaRPr>
        </a:p>
      </dgm:t>
    </dgm:pt>
    <dgm:pt modelId="{C00A95C4-1205-49D0-B3CA-BDAFA1694CA8}" type="parTrans" cxnId="{711689EA-9F71-4B59-8468-7BB3BB8C1FD4}">
      <dgm:prSet/>
      <dgm:spPr/>
      <dgm:t>
        <a:bodyPr/>
        <a:lstStyle/>
        <a:p>
          <a:endParaRPr lang="ru-RU"/>
        </a:p>
      </dgm:t>
    </dgm:pt>
    <dgm:pt modelId="{D12C55CA-8FBF-4141-A0C8-E07FB2F10FB7}" type="sibTrans" cxnId="{711689EA-9F71-4B59-8468-7BB3BB8C1FD4}">
      <dgm:prSet/>
      <dgm:spPr/>
      <dgm:t>
        <a:bodyPr/>
        <a:lstStyle/>
        <a:p>
          <a:endParaRPr lang="ru-RU"/>
        </a:p>
      </dgm:t>
    </dgm:pt>
    <dgm:pt modelId="{7065F26C-C203-4B87-977B-4B0D7D5C154C}">
      <dgm:prSet custT="1"/>
      <dgm:spPr/>
      <dgm:t>
        <a:bodyPr/>
        <a:lstStyle/>
        <a:p>
          <a:pPr algn="ctr"/>
          <a:r>
            <a:rPr lang="ru-RU" sz="1600" b="1" dirty="0" smtClean="0">
              <a:solidFill>
                <a:srgbClr val="007033"/>
              </a:solidFill>
            </a:rPr>
            <a:t>2005 - Ввод в эксплуатацию производственной площадки в </a:t>
          </a:r>
          <a:r>
            <a:rPr lang="ru-RU" sz="1600" b="1" dirty="0" err="1" smtClean="0">
              <a:solidFill>
                <a:srgbClr val="007033"/>
              </a:solidFill>
            </a:rPr>
            <a:t>г.Губаха</a:t>
          </a:r>
          <a:endParaRPr lang="ru-RU" sz="1600" b="1" dirty="0" smtClean="0">
            <a:solidFill>
              <a:srgbClr val="007033"/>
            </a:solidFill>
          </a:endParaRPr>
        </a:p>
      </dgm:t>
    </dgm:pt>
    <dgm:pt modelId="{30BE87F6-48CF-40B4-B381-0DB47AE4DEF5}" type="parTrans" cxnId="{7829B495-B778-42C2-839C-75EA42D2357D}">
      <dgm:prSet/>
      <dgm:spPr/>
      <dgm:t>
        <a:bodyPr/>
        <a:lstStyle/>
        <a:p>
          <a:endParaRPr lang="ru-RU"/>
        </a:p>
      </dgm:t>
    </dgm:pt>
    <dgm:pt modelId="{93B74E0E-05A7-4C2C-94C0-E6687CF73EC9}" type="sibTrans" cxnId="{7829B495-B778-42C2-839C-75EA42D2357D}">
      <dgm:prSet/>
      <dgm:spPr/>
      <dgm:t>
        <a:bodyPr/>
        <a:lstStyle/>
        <a:p>
          <a:endParaRPr lang="ru-RU"/>
        </a:p>
      </dgm:t>
    </dgm:pt>
    <dgm:pt modelId="{C40B51B9-2038-4228-BDF9-96073B917BC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007033"/>
              </a:solidFill>
            </a:rPr>
            <a:t>2007 – Открыта производственная площадка в г.Орехово-Зуево</a:t>
          </a:r>
        </a:p>
      </dgm:t>
    </dgm:pt>
    <dgm:pt modelId="{10C9B2F1-E806-471B-8533-8787E8DD0C40}" type="parTrans" cxnId="{8A10257E-2640-4C2E-AF6C-CE9E111DEDB8}">
      <dgm:prSet/>
      <dgm:spPr/>
      <dgm:t>
        <a:bodyPr/>
        <a:lstStyle/>
        <a:p>
          <a:endParaRPr lang="ru-RU"/>
        </a:p>
      </dgm:t>
    </dgm:pt>
    <dgm:pt modelId="{40AB6D95-175A-4C9B-946F-D38FBB6438A7}" type="sibTrans" cxnId="{8A10257E-2640-4C2E-AF6C-CE9E111DEDB8}">
      <dgm:prSet/>
      <dgm:spPr/>
      <dgm:t>
        <a:bodyPr/>
        <a:lstStyle/>
        <a:p>
          <a:endParaRPr lang="ru-RU"/>
        </a:p>
      </dgm:t>
    </dgm:pt>
    <dgm:pt modelId="{C451E8B7-DD02-44B6-8AEB-7F702927EF70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007033"/>
              </a:solidFill>
            </a:rPr>
            <a:t>2013 - В состав компании вошел уникальный Центр исследований и разработок</a:t>
          </a:r>
        </a:p>
      </dgm:t>
    </dgm:pt>
    <dgm:pt modelId="{8A57FCAA-CCF4-4CBC-BC9A-56DB5334BE47}" type="parTrans" cxnId="{DDD843A9-D0BA-4209-9469-488FBC8E7800}">
      <dgm:prSet/>
      <dgm:spPr/>
      <dgm:t>
        <a:bodyPr/>
        <a:lstStyle/>
        <a:p>
          <a:endParaRPr lang="ru-RU"/>
        </a:p>
      </dgm:t>
    </dgm:pt>
    <dgm:pt modelId="{9D450FCB-A007-4F22-878B-FEC5CA926061}" type="sibTrans" cxnId="{DDD843A9-D0BA-4209-9469-488FBC8E7800}">
      <dgm:prSet/>
      <dgm:spPr/>
      <dgm:t>
        <a:bodyPr/>
        <a:lstStyle/>
        <a:p>
          <a:endParaRPr lang="ru-RU"/>
        </a:p>
      </dgm:t>
    </dgm:pt>
    <dgm:pt modelId="{E25B69F0-067B-4C1E-88C9-C148C9C80D3A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007033"/>
              </a:solidFill>
            </a:rPr>
            <a:t>2016 – Модернизирован склад сырья в г.Орехово-Зуево</a:t>
          </a:r>
        </a:p>
      </dgm:t>
    </dgm:pt>
    <dgm:pt modelId="{6F31540C-5D22-4F97-83D9-AE434D13EDB9}" type="parTrans" cxnId="{6B4B0B22-0C64-4345-975E-365202AE7A0B}">
      <dgm:prSet/>
      <dgm:spPr/>
      <dgm:t>
        <a:bodyPr/>
        <a:lstStyle/>
        <a:p>
          <a:endParaRPr lang="ru-RU"/>
        </a:p>
      </dgm:t>
    </dgm:pt>
    <dgm:pt modelId="{4EA7F4F5-7CDE-401C-ABED-A73A1E05EB6F}" type="sibTrans" cxnId="{6B4B0B22-0C64-4345-975E-365202AE7A0B}">
      <dgm:prSet/>
      <dgm:spPr/>
      <dgm:t>
        <a:bodyPr/>
        <a:lstStyle/>
        <a:p>
          <a:endParaRPr lang="ru-RU"/>
        </a:p>
      </dgm:t>
    </dgm:pt>
    <dgm:pt modelId="{7F214A1E-D62A-4269-9CFB-2759D467A7B5}">
      <dgm:prSet phldrT="[Текст]"/>
      <dgm:spPr/>
      <dgm:t>
        <a:bodyPr/>
        <a:lstStyle/>
        <a:p>
          <a:endParaRPr lang="ru-RU" dirty="0"/>
        </a:p>
      </dgm:t>
    </dgm:pt>
    <dgm:pt modelId="{B375DCF5-AB60-4DC7-8093-887FE8539CA4}" type="parTrans" cxnId="{37BCADF7-42ED-4495-B962-59788B0AC1E6}">
      <dgm:prSet/>
      <dgm:spPr/>
      <dgm:t>
        <a:bodyPr/>
        <a:lstStyle/>
        <a:p>
          <a:endParaRPr lang="ru-RU"/>
        </a:p>
      </dgm:t>
    </dgm:pt>
    <dgm:pt modelId="{C8B6DEA0-76F9-459B-9D58-FA437EB81770}" type="sibTrans" cxnId="{37BCADF7-42ED-4495-B962-59788B0AC1E6}">
      <dgm:prSet/>
      <dgm:spPr/>
      <dgm:t>
        <a:bodyPr/>
        <a:lstStyle/>
        <a:p>
          <a:endParaRPr lang="ru-RU"/>
        </a:p>
      </dgm:t>
    </dgm:pt>
    <dgm:pt modelId="{08E5EED2-0042-4F03-B82F-24A02A8D70C8}">
      <dgm:prSet/>
      <dgm:spPr/>
      <dgm:t>
        <a:bodyPr/>
        <a:lstStyle/>
        <a:p>
          <a:endParaRPr lang="ru-RU"/>
        </a:p>
      </dgm:t>
    </dgm:pt>
    <dgm:pt modelId="{35C0E97C-EBB9-4614-90C8-D7673E369C55}" type="parTrans" cxnId="{2B2C956F-8A44-4252-A8BF-8A0A5423F17B}">
      <dgm:prSet/>
      <dgm:spPr/>
      <dgm:t>
        <a:bodyPr/>
        <a:lstStyle/>
        <a:p>
          <a:endParaRPr lang="ru-RU"/>
        </a:p>
      </dgm:t>
    </dgm:pt>
    <dgm:pt modelId="{C64610E4-FBA0-4179-A877-04F71F08EFC6}" type="sibTrans" cxnId="{2B2C956F-8A44-4252-A8BF-8A0A5423F17B}">
      <dgm:prSet/>
      <dgm:spPr/>
      <dgm:t>
        <a:bodyPr/>
        <a:lstStyle/>
        <a:p>
          <a:endParaRPr lang="ru-RU"/>
        </a:p>
      </dgm:t>
    </dgm:pt>
    <dgm:pt modelId="{2B10E64D-B02D-4D3F-A16D-01AB9F5828B6}">
      <dgm:prSet/>
      <dgm:spPr/>
      <dgm:t>
        <a:bodyPr/>
        <a:lstStyle/>
        <a:p>
          <a:endParaRPr lang="ru-RU"/>
        </a:p>
      </dgm:t>
    </dgm:pt>
    <dgm:pt modelId="{6AD83D46-89E7-4D7D-816D-D2CDB81E7D68}" type="parTrans" cxnId="{17DB25B8-E691-4B83-BBAE-C4F7DCBE7E69}">
      <dgm:prSet/>
      <dgm:spPr/>
      <dgm:t>
        <a:bodyPr/>
        <a:lstStyle/>
        <a:p>
          <a:endParaRPr lang="ru-RU"/>
        </a:p>
      </dgm:t>
    </dgm:pt>
    <dgm:pt modelId="{5D73D790-C693-4EBC-9F8F-6573356A4820}" type="sibTrans" cxnId="{17DB25B8-E691-4B83-BBAE-C4F7DCBE7E69}">
      <dgm:prSet/>
      <dgm:spPr/>
      <dgm:t>
        <a:bodyPr/>
        <a:lstStyle/>
        <a:p>
          <a:endParaRPr lang="ru-RU"/>
        </a:p>
      </dgm:t>
    </dgm:pt>
    <dgm:pt modelId="{D0C41431-796B-48B0-B125-72B8907B1D97}">
      <dgm:prSet/>
      <dgm:spPr/>
      <dgm:t>
        <a:bodyPr/>
        <a:lstStyle/>
        <a:p>
          <a:endParaRPr lang="ru-RU"/>
        </a:p>
      </dgm:t>
    </dgm:pt>
    <dgm:pt modelId="{7D1D0CC9-B6B3-4FF6-B00D-5050667B1B82}" type="parTrans" cxnId="{B7AD8C3E-673E-4EC1-863E-D70CF1EA7A69}">
      <dgm:prSet/>
      <dgm:spPr/>
      <dgm:t>
        <a:bodyPr/>
        <a:lstStyle/>
        <a:p>
          <a:endParaRPr lang="ru-RU"/>
        </a:p>
      </dgm:t>
    </dgm:pt>
    <dgm:pt modelId="{DDCFE681-87BC-4017-8C74-3E6BF5DC86E3}" type="sibTrans" cxnId="{B7AD8C3E-673E-4EC1-863E-D70CF1EA7A69}">
      <dgm:prSet/>
      <dgm:spPr/>
      <dgm:t>
        <a:bodyPr/>
        <a:lstStyle/>
        <a:p>
          <a:endParaRPr lang="ru-RU"/>
        </a:p>
      </dgm:t>
    </dgm:pt>
    <dgm:pt modelId="{F397698E-6055-4F74-8B75-488FD08E9887}" type="pres">
      <dgm:prSet presAssocID="{9D5AEEC8-20A1-40F4-8E81-23FCCA28511E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D69C92-44B0-43D1-85F9-E33745BE8A82}" type="pres">
      <dgm:prSet presAssocID="{9D5AEEC8-20A1-40F4-8E81-23FCCA28511E}" presName="arrow" presStyleLbl="bgShp" presStyleIdx="0" presStyleCnt="1" custScaleY="95720" custLinFactNeighborX="1010" custLinFactNeighborY="29794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E160F6EF-F7EF-40BD-83A6-39AEB0AEBFBB}" type="pres">
      <dgm:prSet presAssocID="{9D5AEEC8-20A1-40F4-8E81-23FCCA28511E}" presName="arrowDiagram5" presStyleCnt="0"/>
      <dgm:spPr/>
    </dgm:pt>
    <dgm:pt modelId="{EF8CF5F3-B4D0-4D84-A489-693393CF907E}" type="pres">
      <dgm:prSet presAssocID="{2540B52C-88A4-46D5-89AD-7D707E3ED1AA}" presName="bullet5a" presStyleLbl="node1" presStyleIdx="0" presStyleCnt="5" custLinFactX="-81194" custLinFactY="100000" custLinFactNeighborX="-100000" custLinFactNeighborY="16795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09777D"/>
        </a:solidFill>
      </dgm:spPr>
      <dgm:t>
        <a:bodyPr/>
        <a:lstStyle/>
        <a:p>
          <a:endParaRPr lang="ru-RU"/>
        </a:p>
      </dgm:t>
    </dgm:pt>
    <dgm:pt modelId="{078F42A3-0254-4BB1-8DEC-E2A793506C87}" type="pres">
      <dgm:prSet presAssocID="{2540B52C-88A4-46D5-89AD-7D707E3ED1AA}" presName="textBox5a" presStyleLbl="revTx" presStyleIdx="0" presStyleCnt="5" custScaleX="201340" custScaleY="45959" custLinFactNeighborX="29732" custLinFactNeighborY="19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04DD7-4C2D-47C5-B832-0653A3370ABD}" type="pres">
      <dgm:prSet presAssocID="{7065F26C-C203-4B87-977B-4B0D7D5C154C}" presName="bullet5b" presStyleLbl="node1" presStyleIdx="1" presStyleCnt="5" custLinFactX="-69072" custLinFactY="86581" custLinFactNeighborX="-100000" custLinFactNeighborY="100000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09777D"/>
        </a:solidFill>
      </dgm:spPr>
      <dgm:t>
        <a:bodyPr/>
        <a:lstStyle/>
        <a:p>
          <a:endParaRPr lang="ru-RU"/>
        </a:p>
      </dgm:t>
    </dgm:pt>
    <dgm:pt modelId="{12CE0CD0-6C7B-4A93-939A-6A4C5F9DA636}" type="pres">
      <dgm:prSet presAssocID="{7065F26C-C203-4B87-977B-4B0D7D5C154C}" presName="textBox5b" presStyleLbl="revTx" presStyleIdx="1" presStyleCnt="5" custScaleX="245000" custScaleY="19619" custLinFactNeighborX="28460" custLinFactNeighborY="-14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8744F-1A1B-4712-A18C-7C8AEEEE5A99}" type="pres">
      <dgm:prSet presAssocID="{C40B51B9-2038-4228-BDF9-96073B917BC9}" presName="bullet5c" presStyleLbl="node1" presStyleIdx="2" presStyleCnt="5" custLinFactX="-67613" custLinFactY="37523" custLinFactNeighborX="-100000" custLinFactNeighborY="100000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09777D"/>
        </a:solidFill>
      </dgm:spPr>
      <dgm:t>
        <a:bodyPr/>
        <a:lstStyle/>
        <a:p>
          <a:endParaRPr lang="ru-RU"/>
        </a:p>
      </dgm:t>
    </dgm:pt>
    <dgm:pt modelId="{5C555DF3-A0DA-46F5-BC2A-16D4F8A36C77}" type="pres">
      <dgm:prSet presAssocID="{C40B51B9-2038-4228-BDF9-96073B917BC9}" presName="textBox5c" presStyleLbl="revTx" presStyleIdx="2" presStyleCnt="5" custScaleX="179904" custScaleY="21017" custLinFactX="-73315" custLinFactNeighborX="-100000" custLinFactNeighborY="-47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6F0AA-870F-4758-BFFA-543A2DFF6A1D}" type="pres">
      <dgm:prSet presAssocID="{C451E8B7-DD02-44B6-8AEB-7F702927EF70}" presName="bullet5d" presStyleLbl="node1" presStyleIdx="3" presStyleCnt="5" custLinFactX="-89139" custLinFactNeighborX="-100000" custLinFactNeighborY="9924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09777D"/>
        </a:solidFill>
      </dgm:spPr>
      <dgm:t>
        <a:bodyPr/>
        <a:lstStyle/>
        <a:p>
          <a:endParaRPr lang="ru-RU"/>
        </a:p>
      </dgm:t>
    </dgm:pt>
    <dgm:pt modelId="{FFE0B313-D102-4E69-AF37-ACC0FCCD713B}" type="pres">
      <dgm:prSet presAssocID="{C451E8B7-DD02-44B6-8AEB-7F702927EF70}" presName="textBox5d" presStyleLbl="revTx" presStyleIdx="3" presStyleCnt="5" custScaleX="208558" custScaleY="23584" custLinFactX="-86593" custLinFactNeighborX="-100000" custLinFactNeighborY="-56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A5AE1-8E6E-48EB-947E-4785D5D77920}" type="pres">
      <dgm:prSet presAssocID="{E25B69F0-067B-4C1E-88C9-C148C9C80D3A}" presName="bullet5e" presStyleLbl="node1" presStyleIdx="4" presStyleCnt="5" custLinFactX="-100000" custLinFactNeighborX="-102735" custLinFactNeighborY="65744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09777D"/>
        </a:solidFill>
      </dgm:spPr>
      <dgm:t>
        <a:bodyPr/>
        <a:lstStyle/>
        <a:p>
          <a:endParaRPr lang="ru-RU"/>
        </a:p>
      </dgm:t>
    </dgm:pt>
    <dgm:pt modelId="{3D0BC0F1-CE64-4EB8-B785-8D580CC12669}" type="pres">
      <dgm:prSet presAssocID="{E25B69F0-067B-4C1E-88C9-C148C9C80D3A}" presName="textBox5e" presStyleLbl="revTx" presStyleIdx="4" presStyleCnt="5" custScaleX="221697" custScaleY="11558" custLinFactNeighborX="-65309" custLinFactNeighborY="-14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9F8795-C322-4472-9D4A-9AE0D13412DC}" type="presOf" srcId="{C451E8B7-DD02-44B6-8AEB-7F702927EF70}" destId="{FFE0B313-D102-4E69-AF37-ACC0FCCD713B}" srcOrd="0" destOrd="0" presId="urn:microsoft.com/office/officeart/2005/8/layout/arrow2"/>
    <dgm:cxn modelId="{0A18E079-B660-48ED-84F7-797B951175BB}" type="presOf" srcId="{E25B69F0-067B-4C1E-88C9-C148C9C80D3A}" destId="{3D0BC0F1-CE64-4EB8-B785-8D580CC12669}" srcOrd="0" destOrd="0" presId="urn:microsoft.com/office/officeart/2005/8/layout/arrow2"/>
    <dgm:cxn modelId="{B7AD8C3E-673E-4EC1-863E-D70CF1EA7A69}" srcId="{9D5AEEC8-20A1-40F4-8E81-23FCCA28511E}" destId="{D0C41431-796B-48B0-B125-72B8907B1D97}" srcOrd="8" destOrd="0" parTransId="{7D1D0CC9-B6B3-4FF6-B00D-5050667B1B82}" sibTransId="{DDCFE681-87BC-4017-8C74-3E6BF5DC86E3}"/>
    <dgm:cxn modelId="{2B2C956F-8A44-4252-A8BF-8A0A5423F17B}" srcId="{9D5AEEC8-20A1-40F4-8E81-23FCCA28511E}" destId="{08E5EED2-0042-4F03-B82F-24A02A8D70C8}" srcOrd="6" destOrd="0" parTransId="{35C0E97C-EBB9-4614-90C8-D7673E369C55}" sibTransId="{C64610E4-FBA0-4179-A877-04F71F08EFC6}"/>
    <dgm:cxn modelId="{6B4B0B22-0C64-4345-975E-365202AE7A0B}" srcId="{9D5AEEC8-20A1-40F4-8E81-23FCCA28511E}" destId="{E25B69F0-067B-4C1E-88C9-C148C9C80D3A}" srcOrd="4" destOrd="0" parTransId="{6F31540C-5D22-4F97-83D9-AE434D13EDB9}" sibTransId="{4EA7F4F5-7CDE-401C-ABED-A73A1E05EB6F}"/>
    <dgm:cxn modelId="{857F0841-E122-4F21-8712-BEF829E6DA43}" type="presOf" srcId="{C40B51B9-2038-4228-BDF9-96073B917BC9}" destId="{5C555DF3-A0DA-46F5-BC2A-16D4F8A36C77}" srcOrd="0" destOrd="0" presId="urn:microsoft.com/office/officeart/2005/8/layout/arrow2"/>
    <dgm:cxn modelId="{37BCADF7-42ED-4495-B962-59788B0AC1E6}" srcId="{9D5AEEC8-20A1-40F4-8E81-23FCCA28511E}" destId="{7F214A1E-D62A-4269-9CFB-2759D467A7B5}" srcOrd="5" destOrd="0" parTransId="{B375DCF5-AB60-4DC7-8093-887FE8539CA4}" sibTransId="{C8B6DEA0-76F9-459B-9D58-FA437EB81770}"/>
    <dgm:cxn modelId="{7AAAA7B0-057B-46F5-A058-AA6C3CE8D4F6}" type="presOf" srcId="{2540B52C-88A4-46D5-89AD-7D707E3ED1AA}" destId="{078F42A3-0254-4BB1-8DEC-E2A793506C87}" srcOrd="0" destOrd="0" presId="urn:microsoft.com/office/officeart/2005/8/layout/arrow2"/>
    <dgm:cxn modelId="{D07BA927-1B28-4F60-9C7E-FBAC2BCDCC57}" type="presOf" srcId="{7065F26C-C203-4B87-977B-4B0D7D5C154C}" destId="{12CE0CD0-6C7B-4A93-939A-6A4C5F9DA636}" srcOrd="0" destOrd="0" presId="urn:microsoft.com/office/officeart/2005/8/layout/arrow2"/>
    <dgm:cxn modelId="{7829B495-B778-42C2-839C-75EA42D2357D}" srcId="{9D5AEEC8-20A1-40F4-8E81-23FCCA28511E}" destId="{7065F26C-C203-4B87-977B-4B0D7D5C154C}" srcOrd="1" destOrd="0" parTransId="{30BE87F6-48CF-40B4-B381-0DB47AE4DEF5}" sibTransId="{93B74E0E-05A7-4C2C-94C0-E6687CF73EC9}"/>
    <dgm:cxn modelId="{98009452-AF84-4443-8AC0-0F44B6795FE7}" type="presOf" srcId="{9D5AEEC8-20A1-40F4-8E81-23FCCA28511E}" destId="{F397698E-6055-4F74-8B75-488FD08E9887}" srcOrd="0" destOrd="0" presId="urn:microsoft.com/office/officeart/2005/8/layout/arrow2"/>
    <dgm:cxn modelId="{DDD843A9-D0BA-4209-9469-488FBC8E7800}" srcId="{9D5AEEC8-20A1-40F4-8E81-23FCCA28511E}" destId="{C451E8B7-DD02-44B6-8AEB-7F702927EF70}" srcOrd="3" destOrd="0" parTransId="{8A57FCAA-CCF4-4CBC-BC9A-56DB5334BE47}" sibTransId="{9D450FCB-A007-4F22-878B-FEC5CA926061}"/>
    <dgm:cxn modelId="{17DB25B8-E691-4B83-BBAE-C4F7DCBE7E69}" srcId="{9D5AEEC8-20A1-40F4-8E81-23FCCA28511E}" destId="{2B10E64D-B02D-4D3F-A16D-01AB9F5828B6}" srcOrd="7" destOrd="0" parTransId="{6AD83D46-89E7-4D7D-816D-D2CDB81E7D68}" sibTransId="{5D73D790-C693-4EBC-9F8F-6573356A4820}"/>
    <dgm:cxn modelId="{711689EA-9F71-4B59-8468-7BB3BB8C1FD4}" srcId="{9D5AEEC8-20A1-40F4-8E81-23FCCA28511E}" destId="{2540B52C-88A4-46D5-89AD-7D707E3ED1AA}" srcOrd="0" destOrd="0" parTransId="{C00A95C4-1205-49D0-B3CA-BDAFA1694CA8}" sibTransId="{D12C55CA-8FBF-4141-A0C8-E07FB2F10FB7}"/>
    <dgm:cxn modelId="{8A10257E-2640-4C2E-AF6C-CE9E111DEDB8}" srcId="{9D5AEEC8-20A1-40F4-8E81-23FCCA28511E}" destId="{C40B51B9-2038-4228-BDF9-96073B917BC9}" srcOrd="2" destOrd="0" parTransId="{10C9B2F1-E806-471B-8533-8787E8DD0C40}" sibTransId="{40AB6D95-175A-4C9B-946F-D38FBB6438A7}"/>
    <dgm:cxn modelId="{21591F3E-3102-4FD9-BB43-EBD7D0809EC4}" type="presParOf" srcId="{F397698E-6055-4F74-8B75-488FD08E9887}" destId="{48D69C92-44B0-43D1-85F9-E33745BE8A82}" srcOrd="0" destOrd="0" presId="urn:microsoft.com/office/officeart/2005/8/layout/arrow2"/>
    <dgm:cxn modelId="{55AE5BEC-6A61-4A38-8F12-7842297A63FA}" type="presParOf" srcId="{F397698E-6055-4F74-8B75-488FD08E9887}" destId="{E160F6EF-F7EF-40BD-83A6-39AEB0AEBFBB}" srcOrd="1" destOrd="0" presId="urn:microsoft.com/office/officeart/2005/8/layout/arrow2"/>
    <dgm:cxn modelId="{37721B56-E22D-468C-923B-49FDBB4FDCEA}" type="presParOf" srcId="{E160F6EF-F7EF-40BD-83A6-39AEB0AEBFBB}" destId="{EF8CF5F3-B4D0-4D84-A489-693393CF907E}" srcOrd="0" destOrd="0" presId="urn:microsoft.com/office/officeart/2005/8/layout/arrow2"/>
    <dgm:cxn modelId="{30A76EDF-379F-407D-88A5-8DCC79A4EE24}" type="presParOf" srcId="{E160F6EF-F7EF-40BD-83A6-39AEB0AEBFBB}" destId="{078F42A3-0254-4BB1-8DEC-E2A793506C87}" srcOrd="1" destOrd="0" presId="urn:microsoft.com/office/officeart/2005/8/layout/arrow2"/>
    <dgm:cxn modelId="{D2B1543F-1651-4D18-B84E-F86A8B579B85}" type="presParOf" srcId="{E160F6EF-F7EF-40BD-83A6-39AEB0AEBFBB}" destId="{CB504DD7-4C2D-47C5-B832-0653A3370ABD}" srcOrd="2" destOrd="0" presId="urn:microsoft.com/office/officeart/2005/8/layout/arrow2"/>
    <dgm:cxn modelId="{923C6D7E-2D62-49E9-8659-EECC95E8E29F}" type="presParOf" srcId="{E160F6EF-F7EF-40BD-83A6-39AEB0AEBFBB}" destId="{12CE0CD0-6C7B-4A93-939A-6A4C5F9DA636}" srcOrd="3" destOrd="0" presId="urn:microsoft.com/office/officeart/2005/8/layout/arrow2"/>
    <dgm:cxn modelId="{791919D9-0AA6-4909-941C-7CF020CACC51}" type="presParOf" srcId="{E160F6EF-F7EF-40BD-83A6-39AEB0AEBFBB}" destId="{9148744F-1A1B-4712-A18C-7C8AEEEE5A99}" srcOrd="4" destOrd="0" presId="urn:microsoft.com/office/officeart/2005/8/layout/arrow2"/>
    <dgm:cxn modelId="{38706361-8695-48E2-8635-5117728B97F2}" type="presParOf" srcId="{E160F6EF-F7EF-40BD-83A6-39AEB0AEBFBB}" destId="{5C555DF3-A0DA-46F5-BC2A-16D4F8A36C77}" srcOrd="5" destOrd="0" presId="urn:microsoft.com/office/officeart/2005/8/layout/arrow2"/>
    <dgm:cxn modelId="{C9043678-8067-43C7-9FBB-176B92EAD43D}" type="presParOf" srcId="{E160F6EF-F7EF-40BD-83A6-39AEB0AEBFBB}" destId="{81C6F0AA-870F-4758-BFFA-543A2DFF6A1D}" srcOrd="6" destOrd="0" presId="urn:microsoft.com/office/officeart/2005/8/layout/arrow2"/>
    <dgm:cxn modelId="{723BF646-6828-4024-B683-06C0C393E5C1}" type="presParOf" srcId="{E160F6EF-F7EF-40BD-83A6-39AEB0AEBFBB}" destId="{FFE0B313-D102-4E69-AF37-ACC0FCCD713B}" srcOrd="7" destOrd="0" presId="urn:microsoft.com/office/officeart/2005/8/layout/arrow2"/>
    <dgm:cxn modelId="{4AEA849E-632F-4491-BDDF-B3FE1A6369E0}" type="presParOf" srcId="{E160F6EF-F7EF-40BD-83A6-39AEB0AEBFBB}" destId="{DF3A5AE1-8E6E-48EB-947E-4785D5D77920}" srcOrd="8" destOrd="0" presId="urn:microsoft.com/office/officeart/2005/8/layout/arrow2"/>
    <dgm:cxn modelId="{AED97E58-6E63-4CB7-B2BC-270D83227EE1}" type="presParOf" srcId="{E160F6EF-F7EF-40BD-83A6-39AEB0AEBFBB}" destId="{3D0BC0F1-CE64-4EB8-B785-8D580CC12669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929B0A-0C7F-4364-BC84-8DA99D21255E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A6FE470-7894-45F4-9D90-C2D2D9FBBE6B}">
      <dgm:prSet custT="1"/>
      <dgm:spPr/>
      <dgm:t>
        <a:bodyPr/>
        <a:lstStyle/>
        <a:p>
          <a:pPr marL="0" algn="l" defTabSz="914400" rtl="0" eaLnBrk="1" latinLnBrk="0" hangingPunct="1"/>
          <a:r>
            <a:rPr lang="ru-RU" sz="2000" b="1" kern="1200" dirty="0" smtClean="0">
              <a:solidFill>
                <a:srgbClr val="007033"/>
              </a:solidFill>
              <a:latin typeface="+mn-lt"/>
              <a:ea typeface="+mn-ea"/>
              <a:cs typeface="+mn-cs"/>
            </a:rPr>
            <a:t>- более 300 сотрудников</a:t>
          </a:r>
        </a:p>
      </dgm:t>
    </dgm:pt>
    <dgm:pt modelId="{AA9E7BE0-54B3-4717-9B9E-2BA99F7BD525}" type="parTrans" cxnId="{0BFF4B20-E601-4729-BCCB-74DB5AF03011}">
      <dgm:prSet/>
      <dgm:spPr/>
      <dgm:t>
        <a:bodyPr/>
        <a:lstStyle/>
        <a:p>
          <a:endParaRPr lang="ru-RU"/>
        </a:p>
      </dgm:t>
    </dgm:pt>
    <dgm:pt modelId="{CF887813-F9C2-4630-97DE-56FC3688E774}" type="sibTrans" cxnId="{0BFF4B20-E601-4729-BCCB-74DB5AF03011}">
      <dgm:prSet/>
      <dgm:spPr/>
      <dgm:t>
        <a:bodyPr/>
        <a:lstStyle/>
        <a:p>
          <a:endParaRPr lang="ru-RU"/>
        </a:p>
      </dgm:t>
    </dgm:pt>
    <dgm:pt modelId="{F82EA228-3FBD-4A37-9FCD-51CE24577BD0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000" b="1" kern="1200" dirty="0" smtClean="0">
              <a:solidFill>
                <a:srgbClr val="007033"/>
              </a:solidFill>
              <a:latin typeface="+mn-lt"/>
              <a:ea typeface="+mn-ea"/>
              <a:cs typeface="+mn-cs"/>
            </a:rPr>
            <a:t>- производственные мощности на 2016 год: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000" b="1" kern="1200" dirty="0" smtClean="0">
              <a:solidFill>
                <a:srgbClr val="007033"/>
              </a:solidFill>
              <a:latin typeface="+mn-lt"/>
              <a:ea typeface="+mn-ea"/>
              <a:cs typeface="+mn-cs"/>
            </a:rPr>
            <a:t>	 более 900 000 смол в год</a:t>
          </a:r>
        </a:p>
      </dgm:t>
    </dgm:pt>
    <dgm:pt modelId="{19D98831-BDA2-4BAF-A0C0-26E3DE02BAF2}" type="parTrans" cxnId="{6FF5BBE6-E608-47DA-9413-6D95FE474302}">
      <dgm:prSet/>
      <dgm:spPr/>
      <dgm:t>
        <a:bodyPr/>
        <a:lstStyle/>
        <a:p>
          <a:endParaRPr lang="ru-RU"/>
        </a:p>
      </dgm:t>
    </dgm:pt>
    <dgm:pt modelId="{2C373DAD-90D9-4E1B-97A5-843E48B6B372}" type="sibTrans" cxnId="{6FF5BBE6-E608-47DA-9413-6D95FE474302}">
      <dgm:prSet/>
      <dgm:spPr/>
      <dgm:t>
        <a:bodyPr/>
        <a:lstStyle/>
        <a:p>
          <a:endParaRPr lang="ru-RU"/>
        </a:p>
      </dgm:t>
    </dgm:pt>
    <dgm:pt modelId="{FB4F9D97-ABEB-42CD-A4B4-BBCB078DC734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2000" b="1" kern="1200" dirty="0" smtClean="0">
              <a:solidFill>
                <a:srgbClr val="007033"/>
              </a:solidFill>
              <a:latin typeface="+mn-lt"/>
              <a:ea typeface="+mn-ea"/>
              <a:cs typeface="+mn-cs"/>
            </a:rPr>
            <a:t>- география поставок:                                                                                                   	Россия, Беларусь, Украина, Сербия, Турция, Иран, Монголия и др.</a:t>
          </a:r>
        </a:p>
      </dgm:t>
    </dgm:pt>
    <dgm:pt modelId="{AA561327-5D82-4331-8CD2-88A240A9793D}" type="parTrans" cxnId="{8A72A3EF-4609-4D67-9B77-4BF8521C010D}">
      <dgm:prSet/>
      <dgm:spPr/>
      <dgm:t>
        <a:bodyPr/>
        <a:lstStyle/>
        <a:p>
          <a:endParaRPr lang="ru-RU"/>
        </a:p>
      </dgm:t>
    </dgm:pt>
    <dgm:pt modelId="{DCF04A95-ECAC-477E-AD19-5D169B5D7258}" type="sibTrans" cxnId="{8A72A3EF-4609-4D67-9B77-4BF8521C010D}">
      <dgm:prSet/>
      <dgm:spPr/>
      <dgm:t>
        <a:bodyPr/>
        <a:lstStyle/>
        <a:p>
          <a:endParaRPr lang="ru-RU"/>
        </a:p>
      </dgm:t>
    </dgm:pt>
    <dgm:pt modelId="{77A7E19C-7804-4C2A-9C36-EE2551F8252D}" type="pres">
      <dgm:prSet presAssocID="{84929B0A-0C7F-4364-BC84-8DA99D2125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E41F0C-86EE-4FB1-AA1F-A7D13181C7FD}" type="pres">
      <dgm:prSet presAssocID="{1A6FE470-7894-45F4-9D90-C2D2D9FBBE6B}" presName="parentText" presStyleLbl="node1" presStyleIdx="0" presStyleCnt="3" custScaleY="64717" custLinFactNeighborY="-866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44325-0663-4975-A056-675C3023C447}" type="pres">
      <dgm:prSet presAssocID="{CF887813-F9C2-4630-97DE-56FC3688E774}" presName="spacer" presStyleCnt="0"/>
      <dgm:spPr/>
    </dgm:pt>
    <dgm:pt modelId="{25BD0868-F643-4A20-A305-B6747CA244DA}" type="pres">
      <dgm:prSet presAssocID="{F82EA228-3FBD-4A37-9FCD-51CE24577BD0}" presName="parentText" presStyleLbl="node1" presStyleIdx="1" presStyleCnt="3" custScaleY="53656" custLinFactNeighborX="870" custLinFactNeighborY="-292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8E46C-CF03-4161-878D-B4FAC6FDE1AE}" type="pres">
      <dgm:prSet presAssocID="{2C373DAD-90D9-4E1B-97A5-843E48B6B372}" presName="spacer" presStyleCnt="0"/>
      <dgm:spPr/>
    </dgm:pt>
    <dgm:pt modelId="{45B3802E-9926-426D-8636-5AE92D8DFD89}" type="pres">
      <dgm:prSet presAssocID="{FB4F9D97-ABEB-42CD-A4B4-BBCB078DC734}" presName="parentText" presStyleLbl="node1" presStyleIdx="2" presStyleCnt="3" custScaleY="58825" custLinFactNeighborY="-403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CE33B1-65BC-4332-8E13-A00AEEA3B375}" type="presOf" srcId="{F82EA228-3FBD-4A37-9FCD-51CE24577BD0}" destId="{25BD0868-F643-4A20-A305-B6747CA244DA}" srcOrd="0" destOrd="0" presId="urn:microsoft.com/office/officeart/2005/8/layout/vList2"/>
    <dgm:cxn modelId="{8A72A3EF-4609-4D67-9B77-4BF8521C010D}" srcId="{84929B0A-0C7F-4364-BC84-8DA99D21255E}" destId="{FB4F9D97-ABEB-42CD-A4B4-BBCB078DC734}" srcOrd="2" destOrd="0" parTransId="{AA561327-5D82-4331-8CD2-88A240A9793D}" sibTransId="{DCF04A95-ECAC-477E-AD19-5D169B5D7258}"/>
    <dgm:cxn modelId="{2DADC1CA-B840-4223-8276-E0962A716C29}" type="presOf" srcId="{1A6FE470-7894-45F4-9D90-C2D2D9FBBE6B}" destId="{D0E41F0C-86EE-4FB1-AA1F-A7D13181C7FD}" srcOrd="0" destOrd="0" presId="urn:microsoft.com/office/officeart/2005/8/layout/vList2"/>
    <dgm:cxn modelId="{6FF5BBE6-E608-47DA-9413-6D95FE474302}" srcId="{84929B0A-0C7F-4364-BC84-8DA99D21255E}" destId="{F82EA228-3FBD-4A37-9FCD-51CE24577BD0}" srcOrd="1" destOrd="0" parTransId="{19D98831-BDA2-4BAF-A0C0-26E3DE02BAF2}" sibTransId="{2C373DAD-90D9-4E1B-97A5-843E48B6B372}"/>
    <dgm:cxn modelId="{7C8A5641-AE8A-4E9B-B185-4A4FDBB3C922}" type="presOf" srcId="{FB4F9D97-ABEB-42CD-A4B4-BBCB078DC734}" destId="{45B3802E-9926-426D-8636-5AE92D8DFD89}" srcOrd="0" destOrd="0" presId="urn:microsoft.com/office/officeart/2005/8/layout/vList2"/>
    <dgm:cxn modelId="{37879305-B802-4725-A4CC-E7782B2EC74F}" type="presOf" srcId="{84929B0A-0C7F-4364-BC84-8DA99D21255E}" destId="{77A7E19C-7804-4C2A-9C36-EE2551F8252D}" srcOrd="0" destOrd="0" presId="urn:microsoft.com/office/officeart/2005/8/layout/vList2"/>
    <dgm:cxn modelId="{0BFF4B20-E601-4729-BCCB-74DB5AF03011}" srcId="{84929B0A-0C7F-4364-BC84-8DA99D21255E}" destId="{1A6FE470-7894-45F4-9D90-C2D2D9FBBE6B}" srcOrd="0" destOrd="0" parTransId="{AA9E7BE0-54B3-4717-9B9E-2BA99F7BD525}" sibTransId="{CF887813-F9C2-4630-97DE-56FC3688E774}"/>
    <dgm:cxn modelId="{5294167B-F566-42DD-90B8-8BBF24CB66E0}" type="presParOf" srcId="{77A7E19C-7804-4C2A-9C36-EE2551F8252D}" destId="{D0E41F0C-86EE-4FB1-AA1F-A7D13181C7FD}" srcOrd="0" destOrd="0" presId="urn:microsoft.com/office/officeart/2005/8/layout/vList2"/>
    <dgm:cxn modelId="{E5B2155F-AC35-4862-8130-786538DD593C}" type="presParOf" srcId="{77A7E19C-7804-4C2A-9C36-EE2551F8252D}" destId="{FB744325-0663-4975-A056-675C3023C447}" srcOrd="1" destOrd="0" presId="urn:microsoft.com/office/officeart/2005/8/layout/vList2"/>
    <dgm:cxn modelId="{B1883147-0B0A-4274-A49D-683F79E4F813}" type="presParOf" srcId="{77A7E19C-7804-4C2A-9C36-EE2551F8252D}" destId="{25BD0868-F643-4A20-A305-B6747CA244DA}" srcOrd="2" destOrd="0" presId="urn:microsoft.com/office/officeart/2005/8/layout/vList2"/>
    <dgm:cxn modelId="{4EEA3469-3502-4F27-ABF7-6CB85FAA1BFB}" type="presParOf" srcId="{77A7E19C-7804-4C2A-9C36-EE2551F8252D}" destId="{5168E46C-CF03-4161-878D-B4FAC6FDE1AE}" srcOrd="3" destOrd="0" presId="urn:microsoft.com/office/officeart/2005/8/layout/vList2"/>
    <dgm:cxn modelId="{C4C56FBD-6077-4090-B084-3D595A8AC6C7}" type="presParOf" srcId="{77A7E19C-7804-4C2A-9C36-EE2551F8252D}" destId="{45B3802E-9926-426D-8636-5AE92D8DFD8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ED2414-F91B-4195-B4CE-D02EEBCC4E8B}" type="doc">
      <dgm:prSet loTypeId="urn:microsoft.com/office/officeart/2005/8/layout/hList7#1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EE99750B-955A-4189-BB85-E4056C4F05E2}">
      <dgm:prSet/>
      <dgm:spPr/>
      <dgm:t>
        <a:bodyPr/>
        <a:lstStyle/>
        <a:p>
          <a:pPr rtl="0"/>
          <a:r>
            <a:rPr lang="ru-RU" dirty="0" err="1" smtClean="0"/>
            <a:t>г.Губаха</a:t>
          </a:r>
          <a:r>
            <a:rPr lang="ru-RU" dirty="0" smtClean="0"/>
            <a:t>, Пермский край</a:t>
          </a:r>
          <a:endParaRPr lang="ru-RU" dirty="0"/>
        </a:p>
      </dgm:t>
    </dgm:pt>
    <dgm:pt modelId="{4AB422FB-A8DC-4996-9127-37D20317C7DF}" type="parTrans" cxnId="{2AD5C298-1F6E-4DA0-8E69-FB8B04C5D0DE}">
      <dgm:prSet/>
      <dgm:spPr/>
      <dgm:t>
        <a:bodyPr/>
        <a:lstStyle/>
        <a:p>
          <a:endParaRPr lang="ru-RU"/>
        </a:p>
      </dgm:t>
    </dgm:pt>
    <dgm:pt modelId="{062BEA0D-F1B3-4739-8D5F-C147189644FE}" type="sibTrans" cxnId="{2AD5C298-1F6E-4DA0-8E69-FB8B04C5D0DE}">
      <dgm:prSet/>
      <dgm:spPr/>
      <dgm:t>
        <a:bodyPr/>
        <a:lstStyle/>
        <a:p>
          <a:endParaRPr lang="ru-RU"/>
        </a:p>
      </dgm:t>
    </dgm:pt>
    <dgm:pt modelId="{B4AA8231-351A-4E94-B63B-2E5CA97806C9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ru-RU" dirty="0" err="1" smtClean="0"/>
            <a:t>г.Кремс</a:t>
          </a:r>
          <a:r>
            <a:rPr lang="ru-RU" dirty="0" smtClean="0"/>
            <a:t>, Австрия</a:t>
          </a:r>
          <a:endParaRPr lang="ru-RU" dirty="0"/>
        </a:p>
      </dgm:t>
    </dgm:pt>
    <dgm:pt modelId="{8A7EF12E-EB40-47E1-BBAC-76214BFF2C63}" type="parTrans" cxnId="{1CCA7078-C8EA-4A0A-AF88-4FD8D20101FB}">
      <dgm:prSet/>
      <dgm:spPr/>
      <dgm:t>
        <a:bodyPr/>
        <a:lstStyle/>
        <a:p>
          <a:endParaRPr lang="ru-RU"/>
        </a:p>
      </dgm:t>
    </dgm:pt>
    <dgm:pt modelId="{E1ACE0AB-3FE4-45A0-930C-E650D61A4668}" type="sibTrans" cxnId="{1CCA7078-C8EA-4A0A-AF88-4FD8D20101FB}">
      <dgm:prSet/>
      <dgm:spPr/>
      <dgm:t>
        <a:bodyPr/>
        <a:lstStyle/>
        <a:p>
          <a:endParaRPr lang="ru-RU"/>
        </a:p>
      </dgm:t>
    </dgm:pt>
    <dgm:pt modelId="{0ED4D5EB-FBEC-4A0C-80A3-3754AE585D0F}">
      <dgm:prSet/>
      <dgm:spPr>
        <a:solidFill>
          <a:srgbClr val="007033"/>
        </a:solidFill>
      </dgm:spPr>
      <dgm:t>
        <a:bodyPr/>
        <a:lstStyle/>
        <a:p>
          <a:pPr rtl="0"/>
          <a:r>
            <a:rPr lang="ru-RU" smtClean="0"/>
            <a:t>г.Ореховов-Зуево</a:t>
          </a:r>
          <a:r>
            <a:rPr lang="ru-RU" dirty="0" smtClean="0"/>
            <a:t>, Московская область </a:t>
          </a:r>
          <a:endParaRPr lang="ru-RU" dirty="0"/>
        </a:p>
      </dgm:t>
    </dgm:pt>
    <dgm:pt modelId="{D83F8EC1-3228-41DD-8CFB-E5125AE095C1}" type="parTrans" cxnId="{C5B777D1-98B6-4A09-A692-E74DD993F0B9}">
      <dgm:prSet/>
      <dgm:spPr/>
      <dgm:t>
        <a:bodyPr/>
        <a:lstStyle/>
        <a:p>
          <a:endParaRPr lang="ru-RU"/>
        </a:p>
      </dgm:t>
    </dgm:pt>
    <dgm:pt modelId="{DBE1F802-2DDE-4751-AA91-BC31681E2A05}" type="sibTrans" cxnId="{C5B777D1-98B6-4A09-A692-E74DD993F0B9}">
      <dgm:prSet/>
      <dgm:spPr/>
      <dgm:t>
        <a:bodyPr/>
        <a:lstStyle/>
        <a:p>
          <a:endParaRPr lang="ru-RU"/>
        </a:p>
      </dgm:t>
    </dgm:pt>
    <dgm:pt modelId="{0C838347-7054-4D93-918B-41B49C037ECB}">
      <dgm:prSet/>
      <dgm:spPr>
        <a:solidFill>
          <a:srgbClr val="074D18"/>
        </a:solidFill>
      </dgm:spPr>
      <dgm:t>
        <a:bodyPr/>
        <a:lstStyle/>
        <a:p>
          <a:pPr rtl="0"/>
          <a:r>
            <a:rPr lang="ru-RU" dirty="0" smtClean="0"/>
            <a:t>Офис, г.Москва</a:t>
          </a:r>
          <a:endParaRPr lang="ru-RU" dirty="0"/>
        </a:p>
      </dgm:t>
    </dgm:pt>
    <dgm:pt modelId="{F1FFF9D1-AC29-41A0-B0D6-FF62DD8AA478}" type="parTrans" cxnId="{B8420661-6C97-4EB3-B492-83772CBBCD48}">
      <dgm:prSet/>
      <dgm:spPr/>
      <dgm:t>
        <a:bodyPr/>
        <a:lstStyle/>
        <a:p>
          <a:endParaRPr lang="ru-RU"/>
        </a:p>
      </dgm:t>
    </dgm:pt>
    <dgm:pt modelId="{D8883279-5AA5-4DD2-B9FD-2659E08AE19B}" type="sibTrans" cxnId="{B8420661-6C97-4EB3-B492-83772CBBCD48}">
      <dgm:prSet/>
      <dgm:spPr/>
      <dgm:t>
        <a:bodyPr/>
        <a:lstStyle/>
        <a:p>
          <a:endParaRPr lang="ru-RU"/>
        </a:p>
      </dgm:t>
    </dgm:pt>
    <dgm:pt modelId="{3ADBD74C-E859-40FD-BE43-6F71FBE0C5C7}" type="pres">
      <dgm:prSet presAssocID="{50ED2414-F91B-4195-B4CE-D02EEBCC4E8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FA1FDB-D869-4B1B-9B2B-C8C333E85D09}" type="pres">
      <dgm:prSet presAssocID="{50ED2414-F91B-4195-B4CE-D02EEBCC4E8B}" presName="fgShape" presStyleLbl="fgShp" presStyleIdx="0" presStyleCnt="1"/>
      <dgm:spPr/>
    </dgm:pt>
    <dgm:pt modelId="{ACF628F8-F032-41BC-AB09-5FD1829A0F3F}" type="pres">
      <dgm:prSet presAssocID="{50ED2414-F91B-4195-B4CE-D02EEBCC4E8B}" presName="linComp" presStyleCnt="0"/>
      <dgm:spPr/>
    </dgm:pt>
    <dgm:pt modelId="{DF7B3DAA-948B-42F3-9BDD-5AC7D53BA527}" type="pres">
      <dgm:prSet presAssocID="{EE99750B-955A-4189-BB85-E4056C4F05E2}" presName="compNode" presStyleCnt="0"/>
      <dgm:spPr/>
    </dgm:pt>
    <dgm:pt modelId="{9404928C-B51E-44A5-A624-12761FE344AD}" type="pres">
      <dgm:prSet presAssocID="{EE99750B-955A-4189-BB85-E4056C4F05E2}" presName="bkgdShape" presStyleLbl="node1" presStyleIdx="0" presStyleCnt="4"/>
      <dgm:spPr/>
      <dgm:t>
        <a:bodyPr/>
        <a:lstStyle/>
        <a:p>
          <a:endParaRPr lang="ru-RU"/>
        </a:p>
      </dgm:t>
    </dgm:pt>
    <dgm:pt modelId="{14559DD5-C834-4E59-B626-520F999B7DA0}" type="pres">
      <dgm:prSet presAssocID="{EE99750B-955A-4189-BB85-E4056C4F05E2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7DB39-7B84-4A90-9861-6C9F63CB1373}" type="pres">
      <dgm:prSet presAssocID="{EE99750B-955A-4189-BB85-E4056C4F05E2}" presName="invisiNode" presStyleLbl="node1" presStyleIdx="0" presStyleCnt="4"/>
      <dgm:spPr/>
    </dgm:pt>
    <dgm:pt modelId="{BF78314B-EC91-4151-87C5-471DAFC084D3}" type="pres">
      <dgm:prSet presAssocID="{EE99750B-955A-4189-BB85-E4056C4F05E2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5523FBB-C713-423E-B9B4-784ED33A1F38}" type="pres">
      <dgm:prSet presAssocID="{062BEA0D-F1B3-4739-8D5F-C147189644F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790B59B-45D5-4633-882D-5D936A0F99D6}" type="pres">
      <dgm:prSet presAssocID="{0ED4D5EB-FBEC-4A0C-80A3-3754AE585D0F}" presName="compNode" presStyleCnt="0"/>
      <dgm:spPr/>
    </dgm:pt>
    <dgm:pt modelId="{98693021-A808-4F93-B1A6-1EC3BAAA4BFF}" type="pres">
      <dgm:prSet presAssocID="{0ED4D5EB-FBEC-4A0C-80A3-3754AE585D0F}" presName="bkgdShape" presStyleLbl="node1" presStyleIdx="1" presStyleCnt="4" custLinFactNeighborX="-1947"/>
      <dgm:spPr/>
      <dgm:t>
        <a:bodyPr/>
        <a:lstStyle/>
        <a:p>
          <a:endParaRPr lang="ru-RU"/>
        </a:p>
      </dgm:t>
    </dgm:pt>
    <dgm:pt modelId="{9666F34B-BDFE-455B-841F-ABE8F210BD68}" type="pres">
      <dgm:prSet presAssocID="{0ED4D5EB-FBEC-4A0C-80A3-3754AE585D0F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CD61F-9655-4131-BB28-4517E42C77FA}" type="pres">
      <dgm:prSet presAssocID="{0ED4D5EB-FBEC-4A0C-80A3-3754AE585D0F}" presName="invisiNode" presStyleLbl="node1" presStyleIdx="1" presStyleCnt="4"/>
      <dgm:spPr/>
    </dgm:pt>
    <dgm:pt modelId="{2E63AC93-9C79-45D1-9228-2594BFAB65CB}" type="pres">
      <dgm:prSet presAssocID="{0ED4D5EB-FBEC-4A0C-80A3-3754AE585D0F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3B2987-FFBE-4BA6-99F3-2EC1F1045EDA}" type="pres">
      <dgm:prSet presAssocID="{DBE1F802-2DDE-4751-AA91-BC31681E2A0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83F5976-E99B-4329-9820-C560F4D02580}" type="pres">
      <dgm:prSet presAssocID="{B4AA8231-351A-4E94-B63B-2E5CA97806C9}" presName="compNode" presStyleCnt="0"/>
      <dgm:spPr/>
    </dgm:pt>
    <dgm:pt modelId="{1D3A89D4-29DB-4C1C-A3D2-675592260E26}" type="pres">
      <dgm:prSet presAssocID="{B4AA8231-351A-4E94-B63B-2E5CA97806C9}" presName="bkgdShape" presStyleLbl="node1" presStyleIdx="2" presStyleCnt="4" custLinFactNeighborX="-3799"/>
      <dgm:spPr/>
      <dgm:t>
        <a:bodyPr/>
        <a:lstStyle/>
        <a:p>
          <a:endParaRPr lang="ru-RU"/>
        </a:p>
      </dgm:t>
    </dgm:pt>
    <dgm:pt modelId="{CE9BB7C4-1C4D-444D-8E22-C7BC95F1B7E3}" type="pres">
      <dgm:prSet presAssocID="{B4AA8231-351A-4E94-B63B-2E5CA97806C9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D9185-F807-4807-BA5A-056F6B855C7A}" type="pres">
      <dgm:prSet presAssocID="{B4AA8231-351A-4E94-B63B-2E5CA97806C9}" presName="invisiNode" presStyleLbl="node1" presStyleIdx="2" presStyleCnt="4"/>
      <dgm:spPr/>
    </dgm:pt>
    <dgm:pt modelId="{34773C4A-C156-48DB-A74A-593843FFF6EE}" type="pres">
      <dgm:prSet presAssocID="{B4AA8231-351A-4E94-B63B-2E5CA97806C9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F8DFAAF-9669-48F9-9C7F-6D50FC073EA3}" type="pres">
      <dgm:prSet presAssocID="{E1ACE0AB-3FE4-45A0-930C-E650D61A466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132D111-F660-4B44-934A-082386A04BC8}" type="pres">
      <dgm:prSet presAssocID="{0C838347-7054-4D93-918B-41B49C037ECB}" presName="compNode" presStyleCnt="0"/>
      <dgm:spPr/>
    </dgm:pt>
    <dgm:pt modelId="{FB3D8599-4C16-4FB8-A18E-55588CD140A2}" type="pres">
      <dgm:prSet presAssocID="{0C838347-7054-4D93-918B-41B49C037ECB}" presName="bkgdShape" presStyleLbl="node1" presStyleIdx="3" presStyleCnt="4" custLinFactNeighborX="-5651"/>
      <dgm:spPr/>
      <dgm:t>
        <a:bodyPr/>
        <a:lstStyle/>
        <a:p>
          <a:endParaRPr lang="ru-RU"/>
        </a:p>
      </dgm:t>
    </dgm:pt>
    <dgm:pt modelId="{4DE4E2FA-AD1D-4926-92C8-7828653DF2B1}" type="pres">
      <dgm:prSet presAssocID="{0C838347-7054-4D93-918B-41B49C037ECB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0112A-09C6-4657-9469-EE0710248998}" type="pres">
      <dgm:prSet presAssocID="{0C838347-7054-4D93-918B-41B49C037ECB}" presName="invisiNode" presStyleLbl="node1" presStyleIdx="3" presStyleCnt="4"/>
      <dgm:spPr/>
    </dgm:pt>
    <dgm:pt modelId="{9BEF81B1-11AA-43EC-837B-D8B783A453DD}" type="pres">
      <dgm:prSet presAssocID="{0C838347-7054-4D93-918B-41B49C037ECB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55A5979B-E089-4897-8E5C-8C00009959C9}" type="presOf" srcId="{EE99750B-955A-4189-BB85-E4056C4F05E2}" destId="{9404928C-B51E-44A5-A624-12761FE344AD}" srcOrd="0" destOrd="0" presId="urn:microsoft.com/office/officeart/2005/8/layout/hList7#1"/>
    <dgm:cxn modelId="{5813D304-9B28-4E3E-8E9A-0948D50B0A0B}" type="presOf" srcId="{B4AA8231-351A-4E94-B63B-2E5CA97806C9}" destId="{1D3A89D4-29DB-4C1C-A3D2-675592260E26}" srcOrd="0" destOrd="0" presId="urn:microsoft.com/office/officeart/2005/8/layout/hList7#1"/>
    <dgm:cxn modelId="{C5B777D1-98B6-4A09-A692-E74DD993F0B9}" srcId="{50ED2414-F91B-4195-B4CE-D02EEBCC4E8B}" destId="{0ED4D5EB-FBEC-4A0C-80A3-3754AE585D0F}" srcOrd="1" destOrd="0" parTransId="{D83F8EC1-3228-41DD-8CFB-E5125AE095C1}" sibTransId="{DBE1F802-2DDE-4751-AA91-BC31681E2A05}"/>
    <dgm:cxn modelId="{0A636161-A8AC-47AC-B0AE-D8E41690ADDE}" type="presOf" srcId="{0ED4D5EB-FBEC-4A0C-80A3-3754AE585D0F}" destId="{98693021-A808-4F93-B1A6-1EC3BAAA4BFF}" srcOrd="0" destOrd="0" presId="urn:microsoft.com/office/officeart/2005/8/layout/hList7#1"/>
    <dgm:cxn modelId="{E66EEA0D-6AE1-4A1C-9F07-5512C983D26B}" type="presOf" srcId="{0C838347-7054-4D93-918B-41B49C037ECB}" destId="{4DE4E2FA-AD1D-4926-92C8-7828653DF2B1}" srcOrd="1" destOrd="0" presId="urn:microsoft.com/office/officeart/2005/8/layout/hList7#1"/>
    <dgm:cxn modelId="{3F9D2DCE-14BC-4807-A4F2-4C3A36437080}" type="presOf" srcId="{0C838347-7054-4D93-918B-41B49C037ECB}" destId="{FB3D8599-4C16-4FB8-A18E-55588CD140A2}" srcOrd="0" destOrd="0" presId="urn:microsoft.com/office/officeart/2005/8/layout/hList7#1"/>
    <dgm:cxn modelId="{100C5EFD-6F29-4BE0-8F89-69501DC0A0CB}" type="presOf" srcId="{50ED2414-F91B-4195-B4CE-D02EEBCC4E8B}" destId="{3ADBD74C-E859-40FD-BE43-6F71FBE0C5C7}" srcOrd="0" destOrd="0" presId="urn:microsoft.com/office/officeart/2005/8/layout/hList7#1"/>
    <dgm:cxn modelId="{B8420661-6C97-4EB3-B492-83772CBBCD48}" srcId="{50ED2414-F91B-4195-B4CE-D02EEBCC4E8B}" destId="{0C838347-7054-4D93-918B-41B49C037ECB}" srcOrd="3" destOrd="0" parTransId="{F1FFF9D1-AC29-41A0-B0D6-FF62DD8AA478}" sibTransId="{D8883279-5AA5-4DD2-B9FD-2659E08AE19B}"/>
    <dgm:cxn modelId="{8FACE93D-65CA-49B1-A8E0-20806FE761FD}" type="presOf" srcId="{E1ACE0AB-3FE4-45A0-930C-E650D61A4668}" destId="{4F8DFAAF-9669-48F9-9C7F-6D50FC073EA3}" srcOrd="0" destOrd="0" presId="urn:microsoft.com/office/officeart/2005/8/layout/hList7#1"/>
    <dgm:cxn modelId="{51A85F83-3DF3-47F9-9494-646261CA766E}" type="presOf" srcId="{B4AA8231-351A-4E94-B63B-2E5CA97806C9}" destId="{CE9BB7C4-1C4D-444D-8E22-C7BC95F1B7E3}" srcOrd="1" destOrd="0" presId="urn:microsoft.com/office/officeart/2005/8/layout/hList7#1"/>
    <dgm:cxn modelId="{309E6981-609C-421C-B8AD-9FA87395FAB4}" type="presOf" srcId="{EE99750B-955A-4189-BB85-E4056C4F05E2}" destId="{14559DD5-C834-4E59-B626-520F999B7DA0}" srcOrd="1" destOrd="0" presId="urn:microsoft.com/office/officeart/2005/8/layout/hList7#1"/>
    <dgm:cxn modelId="{1CCA7078-C8EA-4A0A-AF88-4FD8D20101FB}" srcId="{50ED2414-F91B-4195-B4CE-D02EEBCC4E8B}" destId="{B4AA8231-351A-4E94-B63B-2E5CA97806C9}" srcOrd="2" destOrd="0" parTransId="{8A7EF12E-EB40-47E1-BBAC-76214BFF2C63}" sibTransId="{E1ACE0AB-3FE4-45A0-930C-E650D61A4668}"/>
    <dgm:cxn modelId="{A79DBDC1-2E2D-402B-8A7B-E72DFB84BEBE}" type="presOf" srcId="{062BEA0D-F1B3-4739-8D5F-C147189644FE}" destId="{E5523FBB-C713-423E-B9B4-784ED33A1F38}" srcOrd="0" destOrd="0" presId="urn:microsoft.com/office/officeart/2005/8/layout/hList7#1"/>
    <dgm:cxn modelId="{05FC0BBF-E37F-4E77-B069-0941AE2E8186}" type="presOf" srcId="{0ED4D5EB-FBEC-4A0C-80A3-3754AE585D0F}" destId="{9666F34B-BDFE-455B-841F-ABE8F210BD68}" srcOrd="1" destOrd="0" presId="urn:microsoft.com/office/officeart/2005/8/layout/hList7#1"/>
    <dgm:cxn modelId="{2AD5C298-1F6E-4DA0-8E69-FB8B04C5D0DE}" srcId="{50ED2414-F91B-4195-B4CE-D02EEBCC4E8B}" destId="{EE99750B-955A-4189-BB85-E4056C4F05E2}" srcOrd="0" destOrd="0" parTransId="{4AB422FB-A8DC-4996-9127-37D20317C7DF}" sibTransId="{062BEA0D-F1B3-4739-8D5F-C147189644FE}"/>
    <dgm:cxn modelId="{2F3DFEF1-DCDE-4557-A5B5-72233D22883A}" type="presOf" srcId="{DBE1F802-2DDE-4751-AA91-BC31681E2A05}" destId="{A73B2987-FFBE-4BA6-99F3-2EC1F1045EDA}" srcOrd="0" destOrd="0" presId="urn:microsoft.com/office/officeart/2005/8/layout/hList7#1"/>
    <dgm:cxn modelId="{BAA95AC4-6509-402E-BAEE-2709F1F0FDC6}" type="presParOf" srcId="{3ADBD74C-E859-40FD-BE43-6F71FBE0C5C7}" destId="{82FA1FDB-D869-4B1B-9B2B-C8C333E85D09}" srcOrd="0" destOrd="0" presId="urn:microsoft.com/office/officeart/2005/8/layout/hList7#1"/>
    <dgm:cxn modelId="{EF77A557-008A-4884-8BBD-B049DA75AA91}" type="presParOf" srcId="{3ADBD74C-E859-40FD-BE43-6F71FBE0C5C7}" destId="{ACF628F8-F032-41BC-AB09-5FD1829A0F3F}" srcOrd="1" destOrd="0" presId="urn:microsoft.com/office/officeart/2005/8/layout/hList7#1"/>
    <dgm:cxn modelId="{F1AA2EB8-913A-4CED-9CF5-72CB76CF9C54}" type="presParOf" srcId="{ACF628F8-F032-41BC-AB09-5FD1829A0F3F}" destId="{DF7B3DAA-948B-42F3-9BDD-5AC7D53BA527}" srcOrd="0" destOrd="0" presId="urn:microsoft.com/office/officeart/2005/8/layout/hList7#1"/>
    <dgm:cxn modelId="{08E4D1E6-FCA3-4356-A7C7-0DCF7C4A554D}" type="presParOf" srcId="{DF7B3DAA-948B-42F3-9BDD-5AC7D53BA527}" destId="{9404928C-B51E-44A5-A624-12761FE344AD}" srcOrd="0" destOrd="0" presId="urn:microsoft.com/office/officeart/2005/8/layout/hList7#1"/>
    <dgm:cxn modelId="{7389438F-E5C7-4278-A5F9-841AFBE8E408}" type="presParOf" srcId="{DF7B3DAA-948B-42F3-9BDD-5AC7D53BA527}" destId="{14559DD5-C834-4E59-B626-520F999B7DA0}" srcOrd="1" destOrd="0" presId="urn:microsoft.com/office/officeart/2005/8/layout/hList7#1"/>
    <dgm:cxn modelId="{92ABB94C-282A-418F-AE6B-7D72E7E0D96F}" type="presParOf" srcId="{DF7B3DAA-948B-42F3-9BDD-5AC7D53BA527}" destId="{7F37DB39-7B84-4A90-9861-6C9F63CB1373}" srcOrd="2" destOrd="0" presId="urn:microsoft.com/office/officeart/2005/8/layout/hList7#1"/>
    <dgm:cxn modelId="{EE33DBF7-106E-4F74-B973-76E1DCF6F27C}" type="presParOf" srcId="{DF7B3DAA-948B-42F3-9BDD-5AC7D53BA527}" destId="{BF78314B-EC91-4151-87C5-471DAFC084D3}" srcOrd="3" destOrd="0" presId="urn:microsoft.com/office/officeart/2005/8/layout/hList7#1"/>
    <dgm:cxn modelId="{6EAC936D-EBC6-48EB-A282-C28250C062E0}" type="presParOf" srcId="{ACF628F8-F032-41BC-AB09-5FD1829A0F3F}" destId="{E5523FBB-C713-423E-B9B4-784ED33A1F38}" srcOrd="1" destOrd="0" presId="urn:microsoft.com/office/officeart/2005/8/layout/hList7#1"/>
    <dgm:cxn modelId="{28F52C6D-0115-4925-A48E-CF09284CE0D1}" type="presParOf" srcId="{ACF628F8-F032-41BC-AB09-5FD1829A0F3F}" destId="{D790B59B-45D5-4633-882D-5D936A0F99D6}" srcOrd="2" destOrd="0" presId="urn:microsoft.com/office/officeart/2005/8/layout/hList7#1"/>
    <dgm:cxn modelId="{5CC6E227-5CC0-4F4E-B41D-8B73416DD21F}" type="presParOf" srcId="{D790B59B-45D5-4633-882D-5D936A0F99D6}" destId="{98693021-A808-4F93-B1A6-1EC3BAAA4BFF}" srcOrd="0" destOrd="0" presId="urn:microsoft.com/office/officeart/2005/8/layout/hList7#1"/>
    <dgm:cxn modelId="{E9B4C582-46E2-4785-971D-836ABDDA2D90}" type="presParOf" srcId="{D790B59B-45D5-4633-882D-5D936A0F99D6}" destId="{9666F34B-BDFE-455B-841F-ABE8F210BD68}" srcOrd="1" destOrd="0" presId="urn:microsoft.com/office/officeart/2005/8/layout/hList7#1"/>
    <dgm:cxn modelId="{D783FD2C-63F6-4C92-85DC-93CF4C7ABEDF}" type="presParOf" srcId="{D790B59B-45D5-4633-882D-5D936A0F99D6}" destId="{0CACD61F-9655-4131-BB28-4517E42C77FA}" srcOrd="2" destOrd="0" presId="urn:microsoft.com/office/officeart/2005/8/layout/hList7#1"/>
    <dgm:cxn modelId="{4759F118-84BF-4B7D-94F4-FC76EBE50C34}" type="presParOf" srcId="{D790B59B-45D5-4633-882D-5D936A0F99D6}" destId="{2E63AC93-9C79-45D1-9228-2594BFAB65CB}" srcOrd="3" destOrd="0" presId="urn:microsoft.com/office/officeart/2005/8/layout/hList7#1"/>
    <dgm:cxn modelId="{FB7264A5-9565-4A74-81DC-CCF1B379DE2E}" type="presParOf" srcId="{ACF628F8-F032-41BC-AB09-5FD1829A0F3F}" destId="{A73B2987-FFBE-4BA6-99F3-2EC1F1045EDA}" srcOrd="3" destOrd="0" presId="urn:microsoft.com/office/officeart/2005/8/layout/hList7#1"/>
    <dgm:cxn modelId="{69446794-9CEB-4094-8401-C2BB19E36DF1}" type="presParOf" srcId="{ACF628F8-F032-41BC-AB09-5FD1829A0F3F}" destId="{683F5976-E99B-4329-9820-C560F4D02580}" srcOrd="4" destOrd="0" presId="urn:microsoft.com/office/officeart/2005/8/layout/hList7#1"/>
    <dgm:cxn modelId="{998AF13B-E8E0-4EB3-9CD6-61D6C128ECC6}" type="presParOf" srcId="{683F5976-E99B-4329-9820-C560F4D02580}" destId="{1D3A89D4-29DB-4C1C-A3D2-675592260E26}" srcOrd="0" destOrd="0" presId="urn:microsoft.com/office/officeart/2005/8/layout/hList7#1"/>
    <dgm:cxn modelId="{6B76D879-ADEB-47CB-A01C-2A09F77A71EE}" type="presParOf" srcId="{683F5976-E99B-4329-9820-C560F4D02580}" destId="{CE9BB7C4-1C4D-444D-8E22-C7BC95F1B7E3}" srcOrd="1" destOrd="0" presId="urn:microsoft.com/office/officeart/2005/8/layout/hList7#1"/>
    <dgm:cxn modelId="{65C95D93-86DE-488F-BF68-AA7930795C31}" type="presParOf" srcId="{683F5976-E99B-4329-9820-C560F4D02580}" destId="{DFED9185-F807-4807-BA5A-056F6B855C7A}" srcOrd="2" destOrd="0" presId="urn:microsoft.com/office/officeart/2005/8/layout/hList7#1"/>
    <dgm:cxn modelId="{EB95F83D-D482-4E01-A736-19C85DED5F65}" type="presParOf" srcId="{683F5976-E99B-4329-9820-C560F4D02580}" destId="{34773C4A-C156-48DB-A74A-593843FFF6EE}" srcOrd="3" destOrd="0" presId="urn:microsoft.com/office/officeart/2005/8/layout/hList7#1"/>
    <dgm:cxn modelId="{7F1C903B-FF3A-47AA-9B87-37A086FA710A}" type="presParOf" srcId="{ACF628F8-F032-41BC-AB09-5FD1829A0F3F}" destId="{4F8DFAAF-9669-48F9-9C7F-6D50FC073EA3}" srcOrd="5" destOrd="0" presId="urn:microsoft.com/office/officeart/2005/8/layout/hList7#1"/>
    <dgm:cxn modelId="{F2B67C95-227C-43E2-B7B6-C0227D99F80A}" type="presParOf" srcId="{ACF628F8-F032-41BC-AB09-5FD1829A0F3F}" destId="{0132D111-F660-4B44-934A-082386A04BC8}" srcOrd="6" destOrd="0" presId="urn:microsoft.com/office/officeart/2005/8/layout/hList7#1"/>
    <dgm:cxn modelId="{54809F27-76ED-44D5-96D4-AAF25412D011}" type="presParOf" srcId="{0132D111-F660-4B44-934A-082386A04BC8}" destId="{FB3D8599-4C16-4FB8-A18E-55588CD140A2}" srcOrd="0" destOrd="0" presId="urn:microsoft.com/office/officeart/2005/8/layout/hList7#1"/>
    <dgm:cxn modelId="{F629EF57-D58D-4B47-A78C-89B23A5BD7AF}" type="presParOf" srcId="{0132D111-F660-4B44-934A-082386A04BC8}" destId="{4DE4E2FA-AD1D-4926-92C8-7828653DF2B1}" srcOrd="1" destOrd="0" presId="urn:microsoft.com/office/officeart/2005/8/layout/hList7#1"/>
    <dgm:cxn modelId="{18CFD839-DBFB-4EE9-A75A-AA5339131B24}" type="presParOf" srcId="{0132D111-F660-4B44-934A-082386A04BC8}" destId="{C920112A-09C6-4657-9469-EE0710248998}" srcOrd="2" destOrd="0" presId="urn:microsoft.com/office/officeart/2005/8/layout/hList7#1"/>
    <dgm:cxn modelId="{5FD01D58-115A-4B06-BFBD-05D0BAA123E8}" type="presParOf" srcId="{0132D111-F660-4B44-934A-082386A04BC8}" destId="{9BEF81B1-11AA-43EC-837B-D8B783A453DD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FA21B7-EF4E-42B4-941C-9313FB0B28FB}" type="doc">
      <dgm:prSet loTypeId="urn:microsoft.com/office/officeart/2005/8/layout/matrix3" loCatId="matrix" qsTypeId="urn:microsoft.com/office/officeart/2005/8/quickstyle/3d5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3362389-DCED-42B2-88B0-8460FCB46129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259B8D"/>
        </a:solidFill>
        <a:ln>
          <a:solidFill>
            <a:srgbClr val="259B8D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Трудоустройство согласно </a:t>
          </a:r>
        </a:p>
        <a:p>
          <a:r>
            <a:rPr lang="ru-RU" sz="2000" b="1" dirty="0" smtClean="0">
              <a:solidFill>
                <a:schemeClr val="bg1"/>
              </a:solidFill>
            </a:rPr>
            <a:t>ТК РФ</a:t>
          </a:r>
          <a:endParaRPr lang="ru-RU" sz="2000" b="1" dirty="0">
            <a:solidFill>
              <a:schemeClr val="bg1"/>
            </a:solidFill>
          </a:endParaRPr>
        </a:p>
      </dgm:t>
    </dgm:pt>
    <dgm:pt modelId="{B267668A-6315-44E5-8B6B-61F751B31DFA}" type="parTrans" cxnId="{212E3F54-DE20-464E-A2D7-CC92527A31FB}">
      <dgm:prSet/>
      <dgm:spPr/>
      <dgm:t>
        <a:bodyPr/>
        <a:lstStyle/>
        <a:p>
          <a:endParaRPr lang="ru-RU"/>
        </a:p>
      </dgm:t>
    </dgm:pt>
    <dgm:pt modelId="{58DA61BD-3346-44A2-979D-A3FBC6904F99}" type="sibTrans" cxnId="{212E3F54-DE20-464E-A2D7-CC92527A31FB}">
      <dgm:prSet/>
      <dgm:spPr/>
      <dgm:t>
        <a:bodyPr/>
        <a:lstStyle/>
        <a:p>
          <a:endParaRPr lang="ru-RU"/>
        </a:p>
      </dgm:t>
    </dgm:pt>
    <dgm:pt modelId="{55B83D52-99CF-4B37-A0AD-55ADED241573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007033"/>
        </a:solidFill>
        <a:ln>
          <a:solidFill>
            <a:srgbClr val="074D18"/>
          </a:solidFill>
        </a:ln>
      </dgm:spPr>
      <dgm:t>
        <a:bodyPr/>
        <a:lstStyle/>
        <a:p>
          <a:r>
            <a:rPr lang="ru-RU" sz="2000" b="1" dirty="0" smtClean="0"/>
            <a:t>Добровольное медицинское страхование </a:t>
          </a:r>
          <a:endParaRPr lang="ru-RU" sz="2000" b="1" dirty="0"/>
        </a:p>
      </dgm:t>
    </dgm:pt>
    <dgm:pt modelId="{8F4B8BBC-2648-4099-B15E-48DAE16A37F0}" type="parTrans" cxnId="{8F5F1DB5-838F-4350-B417-78EB1FFE3956}">
      <dgm:prSet/>
      <dgm:spPr/>
      <dgm:t>
        <a:bodyPr/>
        <a:lstStyle/>
        <a:p>
          <a:endParaRPr lang="ru-RU"/>
        </a:p>
      </dgm:t>
    </dgm:pt>
    <dgm:pt modelId="{B6CC9295-4DD0-42AA-BF46-1AB31DFED17A}" type="sibTrans" cxnId="{8F5F1DB5-838F-4350-B417-78EB1FFE3956}">
      <dgm:prSet/>
      <dgm:spPr/>
      <dgm:t>
        <a:bodyPr/>
        <a:lstStyle/>
        <a:p>
          <a:endParaRPr lang="ru-RU"/>
        </a:p>
      </dgm:t>
    </dgm:pt>
    <dgm:pt modelId="{45F86851-7E09-4552-8F07-54C21ED52F15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ru-RU" sz="1900" b="1" dirty="0" smtClean="0"/>
            <a:t>Дополнительные блага от компании</a:t>
          </a:r>
          <a:endParaRPr lang="ru-RU" sz="1900" b="1" dirty="0"/>
        </a:p>
      </dgm:t>
    </dgm:pt>
    <dgm:pt modelId="{0F55BD4A-7910-42C5-A08D-9E61E7C0BD51}" type="parTrans" cxnId="{3E4FF407-00BA-4241-B0BB-3C55745D7F13}">
      <dgm:prSet/>
      <dgm:spPr/>
      <dgm:t>
        <a:bodyPr/>
        <a:lstStyle/>
        <a:p>
          <a:endParaRPr lang="ru-RU"/>
        </a:p>
      </dgm:t>
    </dgm:pt>
    <dgm:pt modelId="{6D5652C5-0AD9-4F38-8241-AD9B4CDEAAB1}" type="sibTrans" cxnId="{3E4FF407-00BA-4241-B0BB-3C55745D7F13}">
      <dgm:prSet/>
      <dgm:spPr/>
      <dgm:t>
        <a:bodyPr/>
        <a:lstStyle/>
        <a:p>
          <a:endParaRPr lang="ru-RU"/>
        </a:p>
      </dgm:t>
    </dgm:pt>
    <dgm:pt modelId="{E69189F4-7EDD-4FB2-81E1-B2B3DA8570B4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74D18"/>
        </a:solidFill>
      </dgm:spPr>
      <dgm:t>
        <a:bodyPr/>
        <a:lstStyle/>
        <a:p>
          <a:r>
            <a:rPr lang="ru-RU" b="1" dirty="0" smtClean="0"/>
            <a:t>Материальная помощь и др.</a:t>
          </a:r>
          <a:endParaRPr lang="ru-RU" b="1" dirty="0"/>
        </a:p>
      </dgm:t>
    </dgm:pt>
    <dgm:pt modelId="{19F83AFC-8DAB-48BD-B935-471EA4C30685}" type="parTrans" cxnId="{67EE1AB7-90CD-41DE-843D-F9E55F2CF292}">
      <dgm:prSet/>
      <dgm:spPr/>
      <dgm:t>
        <a:bodyPr/>
        <a:lstStyle/>
        <a:p>
          <a:endParaRPr lang="ru-RU"/>
        </a:p>
      </dgm:t>
    </dgm:pt>
    <dgm:pt modelId="{E78168CE-A2D2-4BE5-8F9C-BF4C771AD00D}" type="sibTrans" cxnId="{67EE1AB7-90CD-41DE-843D-F9E55F2CF292}">
      <dgm:prSet/>
      <dgm:spPr/>
      <dgm:t>
        <a:bodyPr/>
        <a:lstStyle/>
        <a:p>
          <a:endParaRPr lang="ru-RU"/>
        </a:p>
      </dgm:t>
    </dgm:pt>
    <dgm:pt modelId="{157D6BAB-4361-48E2-A5A2-0F2BDFA0D1EA}" type="pres">
      <dgm:prSet presAssocID="{DBFA21B7-EF4E-42B4-941C-9313FB0B28F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9BD4A7-0E2C-492C-845C-3FD4335DB15D}" type="pres">
      <dgm:prSet presAssocID="{DBFA21B7-EF4E-42B4-941C-9313FB0B28FB}" presName="diamond" presStyleLbl="bgShp" presStyleIdx="0" presStyleCnt="1"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0BA9C695-9869-4A83-A58D-2E1567B5993C}" type="pres">
      <dgm:prSet presAssocID="{DBFA21B7-EF4E-42B4-941C-9313FB0B28FB}" presName="quad1" presStyleLbl="node1" presStyleIdx="0" presStyleCnt="4" custLinFactNeighborX="3450" custLinFactNeighborY="-9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EA8EF-4F53-4F54-B7FA-72F879506689}" type="pres">
      <dgm:prSet presAssocID="{DBFA21B7-EF4E-42B4-941C-9313FB0B28FB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A57A8-4E07-4FF7-B714-97D8C15BBAAE}" type="pres">
      <dgm:prSet presAssocID="{DBFA21B7-EF4E-42B4-941C-9313FB0B28FB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EBD9A-5F17-4553-8A20-C9A4D657883B}" type="pres">
      <dgm:prSet presAssocID="{DBFA21B7-EF4E-42B4-941C-9313FB0B28FB}" presName="quad4" presStyleLbl="node1" presStyleIdx="3" presStyleCnt="4">
        <dgm:presLayoutVars>
          <dgm:chMax val="0"/>
          <dgm:chPref val="0"/>
          <dgm:bulletEnabled val="1"/>
        </dgm:presLayoutVars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9777D"/>
        </a:solidFill>
      </dgm:spPr>
      <dgm:t>
        <a:bodyPr/>
        <a:lstStyle/>
        <a:p>
          <a:endParaRPr lang="ru-RU"/>
        </a:p>
      </dgm:t>
    </dgm:pt>
  </dgm:ptLst>
  <dgm:cxnLst>
    <dgm:cxn modelId="{55B80200-4863-4A46-922B-0D3AC7D18C79}" type="presOf" srcId="{55B83D52-99CF-4B37-A0AD-55ADED241573}" destId="{84EEA8EF-4F53-4F54-B7FA-72F879506689}" srcOrd="0" destOrd="0" presId="urn:microsoft.com/office/officeart/2005/8/layout/matrix3"/>
    <dgm:cxn modelId="{A6018341-701A-4B7E-8624-CBD00CD19CCE}" type="presOf" srcId="{E69189F4-7EDD-4FB2-81E1-B2B3DA8570B4}" destId="{90BEBD9A-5F17-4553-8A20-C9A4D657883B}" srcOrd="0" destOrd="0" presId="urn:microsoft.com/office/officeart/2005/8/layout/matrix3"/>
    <dgm:cxn modelId="{4DE7C248-8CA9-4493-81EB-37566C72AC1E}" type="presOf" srcId="{45F86851-7E09-4552-8F07-54C21ED52F15}" destId="{3BDA57A8-4E07-4FF7-B714-97D8C15BBAAE}" srcOrd="0" destOrd="0" presId="urn:microsoft.com/office/officeart/2005/8/layout/matrix3"/>
    <dgm:cxn modelId="{CE2AFAC2-E44D-49A6-A7CD-B273989A1901}" type="presOf" srcId="{33362389-DCED-42B2-88B0-8460FCB46129}" destId="{0BA9C695-9869-4A83-A58D-2E1567B5993C}" srcOrd="0" destOrd="0" presId="urn:microsoft.com/office/officeart/2005/8/layout/matrix3"/>
    <dgm:cxn modelId="{67EE1AB7-90CD-41DE-843D-F9E55F2CF292}" srcId="{DBFA21B7-EF4E-42B4-941C-9313FB0B28FB}" destId="{E69189F4-7EDD-4FB2-81E1-B2B3DA8570B4}" srcOrd="3" destOrd="0" parTransId="{19F83AFC-8DAB-48BD-B935-471EA4C30685}" sibTransId="{E78168CE-A2D2-4BE5-8F9C-BF4C771AD00D}"/>
    <dgm:cxn modelId="{212E3F54-DE20-464E-A2D7-CC92527A31FB}" srcId="{DBFA21B7-EF4E-42B4-941C-9313FB0B28FB}" destId="{33362389-DCED-42B2-88B0-8460FCB46129}" srcOrd="0" destOrd="0" parTransId="{B267668A-6315-44E5-8B6B-61F751B31DFA}" sibTransId="{58DA61BD-3346-44A2-979D-A3FBC6904F99}"/>
    <dgm:cxn modelId="{8F5F1DB5-838F-4350-B417-78EB1FFE3956}" srcId="{DBFA21B7-EF4E-42B4-941C-9313FB0B28FB}" destId="{55B83D52-99CF-4B37-A0AD-55ADED241573}" srcOrd="1" destOrd="0" parTransId="{8F4B8BBC-2648-4099-B15E-48DAE16A37F0}" sibTransId="{B6CC9295-4DD0-42AA-BF46-1AB31DFED17A}"/>
    <dgm:cxn modelId="{B6425953-6E63-4B94-822F-CE57EEEC6991}" type="presOf" srcId="{DBFA21B7-EF4E-42B4-941C-9313FB0B28FB}" destId="{157D6BAB-4361-48E2-A5A2-0F2BDFA0D1EA}" srcOrd="0" destOrd="0" presId="urn:microsoft.com/office/officeart/2005/8/layout/matrix3"/>
    <dgm:cxn modelId="{3E4FF407-00BA-4241-B0BB-3C55745D7F13}" srcId="{DBFA21B7-EF4E-42B4-941C-9313FB0B28FB}" destId="{45F86851-7E09-4552-8F07-54C21ED52F15}" srcOrd="2" destOrd="0" parTransId="{0F55BD4A-7910-42C5-A08D-9E61E7C0BD51}" sibTransId="{6D5652C5-0AD9-4F38-8241-AD9B4CDEAAB1}"/>
    <dgm:cxn modelId="{A7CD45D3-D423-4FB0-A565-1FCA6BEE912C}" type="presParOf" srcId="{157D6BAB-4361-48E2-A5A2-0F2BDFA0D1EA}" destId="{F79BD4A7-0E2C-492C-845C-3FD4335DB15D}" srcOrd="0" destOrd="0" presId="urn:microsoft.com/office/officeart/2005/8/layout/matrix3"/>
    <dgm:cxn modelId="{E6545BFF-C2ED-44D6-B6C0-84C5A9111101}" type="presParOf" srcId="{157D6BAB-4361-48E2-A5A2-0F2BDFA0D1EA}" destId="{0BA9C695-9869-4A83-A58D-2E1567B5993C}" srcOrd="1" destOrd="0" presId="urn:microsoft.com/office/officeart/2005/8/layout/matrix3"/>
    <dgm:cxn modelId="{A589D0A3-3785-49EE-A7EB-537CF4B6E312}" type="presParOf" srcId="{157D6BAB-4361-48E2-A5A2-0F2BDFA0D1EA}" destId="{84EEA8EF-4F53-4F54-B7FA-72F879506689}" srcOrd="2" destOrd="0" presId="urn:microsoft.com/office/officeart/2005/8/layout/matrix3"/>
    <dgm:cxn modelId="{F8EDFF99-66A1-4AF6-84A1-03E31B0C288B}" type="presParOf" srcId="{157D6BAB-4361-48E2-A5A2-0F2BDFA0D1EA}" destId="{3BDA57A8-4E07-4FF7-B714-97D8C15BBAAE}" srcOrd="3" destOrd="0" presId="urn:microsoft.com/office/officeart/2005/8/layout/matrix3"/>
    <dgm:cxn modelId="{E0C59250-8442-4FB3-9828-8E30D813E72B}" type="presParOf" srcId="{157D6BAB-4361-48E2-A5A2-0F2BDFA0D1EA}" destId="{90BEBD9A-5F17-4553-8A20-C9A4D657883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317121-4CEF-4CF0-824F-23AE577AD70C}" type="doc">
      <dgm:prSet loTypeId="urn:microsoft.com/office/officeart/2005/8/layout/chart3" loCatId="relationship" qsTypeId="urn:microsoft.com/office/officeart/2005/8/quickstyle/3d1" qsCatId="3D" csTypeId="urn:microsoft.com/office/officeart/2005/8/colors/accent1_2" csCatId="accent1" phldr="1"/>
      <dgm:spPr/>
    </dgm:pt>
    <dgm:pt modelId="{0203B2F9-A96C-4106-94C6-47ADE20EFD5F}">
      <dgm:prSet phldrT="[Текст]" custT="1"/>
      <dgm:spPr>
        <a:solidFill>
          <a:srgbClr val="007033"/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ru-RU" sz="1800" b="1" dirty="0" smtClean="0"/>
            <a:t>Трудоустройство лучших выпускников</a:t>
          </a:r>
          <a:endParaRPr lang="ru-RU" sz="1800" b="1" dirty="0"/>
        </a:p>
      </dgm:t>
    </dgm:pt>
    <dgm:pt modelId="{AEDE8CDB-DD45-4672-8BA5-34029E333FEE}" type="parTrans" cxnId="{8E840999-CEF3-4E08-82E9-7AF2AB10F735}">
      <dgm:prSet/>
      <dgm:spPr/>
      <dgm:t>
        <a:bodyPr/>
        <a:lstStyle/>
        <a:p>
          <a:endParaRPr lang="ru-RU"/>
        </a:p>
      </dgm:t>
    </dgm:pt>
    <dgm:pt modelId="{4B0CE3BE-885B-4E2F-BCFC-BAF115052136}" type="sibTrans" cxnId="{8E840999-CEF3-4E08-82E9-7AF2AB10F735}">
      <dgm:prSet/>
      <dgm:spPr/>
      <dgm:t>
        <a:bodyPr/>
        <a:lstStyle/>
        <a:p>
          <a:endParaRPr lang="ru-RU"/>
        </a:p>
      </dgm:t>
    </dgm:pt>
    <dgm:pt modelId="{AD5AD017-8256-4AFD-A106-747B49420E9F}">
      <dgm:prSet phldrT="[Текст]" custT="1"/>
      <dgm:spPr>
        <a:solidFill>
          <a:srgbClr val="09777D"/>
        </a:solidFill>
      </dgm:spPr>
      <dgm:t>
        <a:bodyPr/>
        <a:lstStyle/>
        <a:p>
          <a:pPr rtl="0"/>
          <a:r>
            <a:rPr lang="ru-RU" sz="1800" b="1" dirty="0" smtClean="0"/>
            <a:t>Прохождение практики на предприятии для студентов старших курсов</a:t>
          </a:r>
          <a:endParaRPr lang="ru-RU" sz="1800" dirty="0"/>
        </a:p>
      </dgm:t>
    </dgm:pt>
    <dgm:pt modelId="{7111AB3C-EA11-4C41-B418-FBE03ADD1AE8}" type="parTrans" cxnId="{A3F7BC7E-0560-4A96-BF76-6792362FBE1B}">
      <dgm:prSet/>
      <dgm:spPr/>
      <dgm:t>
        <a:bodyPr/>
        <a:lstStyle/>
        <a:p>
          <a:endParaRPr lang="ru-RU"/>
        </a:p>
      </dgm:t>
    </dgm:pt>
    <dgm:pt modelId="{BA83882A-15B2-4276-9607-151A7A63A0B0}" type="sibTrans" cxnId="{A3F7BC7E-0560-4A96-BF76-6792362FBE1B}">
      <dgm:prSet/>
      <dgm:spPr/>
      <dgm:t>
        <a:bodyPr/>
        <a:lstStyle/>
        <a:p>
          <a:endParaRPr lang="ru-RU"/>
        </a:p>
      </dgm:t>
    </dgm:pt>
    <dgm:pt modelId="{35AF99CC-D50B-4237-8C7D-D8524924E174}">
      <dgm:prSet custT="1"/>
      <dgm:spPr>
        <a:solidFill>
          <a:srgbClr val="259B8D"/>
        </a:solidFill>
      </dgm:spPr>
      <dgm:t>
        <a:bodyPr/>
        <a:lstStyle/>
        <a:p>
          <a:pPr rtl="0"/>
          <a:r>
            <a:rPr lang="ru-RU" sz="2000" b="1" dirty="0" smtClean="0"/>
            <a:t>Экскурсии на предприятие</a:t>
          </a:r>
          <a:endParaRPr lang="ru-RU" sz="2000" b="1" dirty="0"/>
        </a:p>
      </dgm:t>
    </dgm:pt>
    <dgm:pt modelId="{CFC94605-AD78-4B68-96C7-BA88DCB2EC4D}" type="parTrans" cxnId="{F4923E15-F7FB-463B-BF33-FF70ABB7548E}">
      <dgm:prSet/>
      <dgm:spPr/>
      <dgm:t>
        <a:bodyPr/>
        <a:lstStyle/>
        <a:p>
          <a:endParaRPr lang="ru-RU"/>
        </a:p>
      </dgm:t>
    </dgm:pt>
    <dgm:pt modelId="{EB449DBB-6728-42A1-8287-2415124AB411}" type="sibTrans" cxnId="{F4923E15-F7FB-463B-BF33-FF70ABB7548E}">
      <dgm:prSet/>
      <dgm:spPr/>
      <dgm:t>
        <a:bodyPr/>
        <a:lstStyle/>
        <a:p>
          <a:endParaRPr lang="ru-RU"/>
        </a:p>
      </dgm:t>
    </dgm:pt>
    <dgm:pt modelId="{8A7AD792-11D1-4C3F-AA44-A468DB24FF0A}" type="pres">
      <dgm:prSet presAssocID="{9A317121-4CEF-4CF0-824F-23AE577AD70C}" presName="compositeShape" presStyleCnt="0">
        <dgm:presLayoutVars>
          <dgm:chMax val="7"/>
          <dgm:dir/>
          <dgm:resizeHandles val="exact"/>
        </dgm:presLayoutVars>
      </dgm:prSet>
      <dgm:spPr/>
    </dgm:pt>
    <dgm:pt modelId="{380D7AAB-F29E-4B5C-98B9-8EBA3EAB64FA}" type="pres">
      <dgm:prSet presAssocID="{9A317121-4CEF-4CF0-824F-23AE577AD70C}" presName="wedge1" presStyleLbl="node1" presStyleIdx="0" presStyleCnt="3" custScaleX="111371" custScaleY="104117" custLinFactNeighborX="-4012" custLinFactNeighborY="1488"/>
      <dgm:spPr/>
      <dgm:t>
        <a:bodyPr/>
        <a:lstStyle/>
        <a:p>
          <a:endParaRPr lang="ru-RU"/>
        </a:p>
      </dgm:t>
    </dgm:pt>
    <dgm:pt modelId="{55DC6C83-8188-49C0-ABC5-A1AFFEFD9B86}" type="pres">
      <dgm:prSet presAssocID="{9A317121-4CEF-4CF0-824F-23AE577AD70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1D564C-3D15-4E91-879E-09A859C2346B}" type="pres">
      <dgm:prSet presAssocID="{9A317121-4CEF-4CF0-824F-23AE577AD70C}" presName="wedge2" presStyleLbl="node1" presStyleIdx="1" presStyleCnt="3" custScaleX="107135" custScaleY="108408"/>
      <dgm:spPr/>
      <dgm:t>
        <a:bodyPr/>
        <a:lstStyle/>
        <a:p>
          <a:endParaRPr lang="ru-RU"/>
        </a:p>
      </dgm:t>
    </dgm:pt>
    <dgm:pt modelId="{CEFD3C6A-FAFC-4E3F-8354-DD356EED16E5}" type="pres">
      <dgm:prSet presAssocID="{9A317121-4CEF-4CF0-824F-23AE577AD70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4F3C0-9FBC-4785-9D78-0EB370B3F6F6}" type="pres">
      <dgm:prSet presAssocID="{9A317121-4CEF-4CF0-824F-23AE577AD70C}" presName="wedge3" presStyleLbl="node1" presStyleIdx="2" presStyleCnt="3" custScaleX="105184" custScaleY="107837"/>
      <dgm:spPr/>
      <dgm:t>
        <a:bodyPr/>
        <a:lstStyle/>
        <a:p>
          <a:endParaRPr lang="ru-RU"/>
        </a:p>
      </dgm:t>
    </dgm:pt>
    <dgm:pt modelId="{05DDA42F-E2FB-4A02-BA5C-57E3E9CD4A97}" type="pres">
      <dgm:prSet presAssocID="{9A317121-4CEF-4CF0-824F-23AE577AD70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F7BC7E-0560-4A96-BF76-6792362FBE1B}" srcId="{9A317121-4CEF-4CF0-824F-23AE577AD70C}" destId="{AD5AD017-8256-4AFD-A106-747B49420E9F}" srcOrd="1" destOrd="0" parTransId="{7111AB3C-EA11-4C41-B418-FBE03ADD1AE8}" sibTransId="{BA83882A-15B2-4276-9607-151A7A63A0B0}"/>
    <dgm:cxn modelId="{0F7EEE8D-BF96-4425-9C5F-1FCD6D2E7416}" type="presOf" srcId="{0203B2F9-A96C-4106-94C6-47ADE20EFD5F}" destId="{55DC6C83-8188-49C0-ABC5-A1AFFEFD9B86}" srcOrd="1" destOrd="0" presId="urn:microsoft.com/office/officeart/2005/8/layout/chart3"/>
    <dgm:cxn modelId="{B82FE290-1E57-43E1-9DF7-03457A87B93D}" type="presOf" srcId="{35AF99CC-D50B-4237-8C7D-D8524924E174}" destId="{05DDA42F-E2FB-4A02-BA5C-57E3E9CD4A97}" srcOrd="1" destOrd="0" presId="urn:microsoft.com/office/officeart/2005/8/layout/chart3"/>
    <dgm:cxn modelId="{8E840999-CEF3-4E08-82E9-7AF2AB10F735}" srcId="{9A317121-4CEF-4CF0-824F-23AE577AD70C}" destId="{0203B2F9-A96C-4106-94C6-47ADE20EFD5F}" srcOrd="0" destOrd="0" parTransId="{AEDE8CDB-DD45-4672-8BA5-34029E333FEE}" sibTransId="{4B0CE3BE-885B-4E2F-BCFC-BAF115052136}"/>
    <dgm:cxn modelId="{9BF91EA5-C3C6-4820-AFAB-F6EFE53C468F}" type="presOf" srcId="{0203B2F9-A96C-4106-94C6-47ADE20EFD5F}" destId="{380D7AAB-F29E-4B5C-98B9-8EBA3EAB64FA}" srcOrd="0" destOrd="0" presId="urn:microsoft.com/office/officeart/2005/8/layout/chart3"/>
    <dgm:cxn modelId="{F4923E15-F7FB-463B-BF33-FF70ABB7548E}" srcId="{9A317121-4CEF-4CF0-824F-23AE577AD70C}" destId="{35AF99CC-D50B-4237-8C7D-D8524924E174}" srcOrd="2" destOrd="0" parTransId="{CFC94605-AD78-4B68-96C7-BA88DCB2EC4D}" sibTransId="{EB449DBB-6728-42A1-8287-2415124AB411}"/>
    <dgm:cxn modelId="{4C290C84-A774-44CB-BFC3-312DFE4CAC1E}" type="presOf" srcId="{AD5AD017-8256-4AFD-A106-747B49420E9F}" destId="{CEFD3C6A-FAFC-4E3F-8354-DD356EED16E5}" srcOrd="1" destOrd="0" presId="urn:microsoft.com/office/officeart/2005/8/layout/chart3"/>
    <dgm:cxn modelId="{C29B3FA4-B9A3-4B13-A5A3-594256A5D9CA}" type="presOf" srcId="{9A317121-4CEF-4CF0-824F-23AE577AD70C}" destId="{8A7AD792-11D1-4C3F-AA44-A468DB24FF0A}" srcOrd="0" destOrd="0" presId="urn:microsoft.com/office/officeart/2005/8/layout/chart3"/>
    <dgm:cxn modelId="{0E9886D7-0EDE-43FF-BBF9-52674BA9C397}" type="presOf" srcId="{35AF99CC-D50B-4237-8C7D-D8524924E174}" destId="{2DB4F3C0-9FBC-4785-9D78-0EB370B3F6F6}" srcOrd="0" destOrd="0" presId="urn:microsoft.com/office/officeart/2005/8/layout/chart3"/>
    <dgm:cxn modelId="{7528FB1C-00C8-4A54-983B-638D157575A1}" type="presOf" srcId="{AD5AD017-8256-4AFD-A106-747B49420E9F}" destId="{E01D564C-3D15-4E91-879E-09A859C2346B}" srcOrd="0" destOrd="0" presId="urn:microsoft.com/office/officeart/2005/8/layout/chart3"/>
    <dgm:cxn modelId="{1639591B-76AB-416F-B25A-59F6849209CC}" type="presParOf" srcId="{8A7AD792-11D1-4C3F-AA44-A468DB24FF0A}" destId="{380D7AAB-F29E-4B5C-98B9-8EBA3EAB64FA}" srcOrd="0" destOrd="0" presId="urn:microsoft.com/office/officeart/2005/8/layout/chart3"/>
    <dgm:cxn modelId="{514F4041-0D71-4905-BFB9-88E92160A692}" type="presParOf" srcId="{8A7AD792-11D1-4C3F-AA44-A468DB24FF0A}" destId="{55DC6C83-8188-49C0-ABC5-A1AFFEFD9B86}" srcOrd="1" destOrd="0" presId="urn:microsoft.com/office/officeart/2005/8/layout/chart3"/>
    <dgm:cxn modelId="{9E36D762-32F5-46CD-B23E-D6BC01B1959E}" type="presParOf" srcId="{8A7AD792-11D1-4C3F-AA44-A468DB24FF0A}" destId="{E01D564C-3D15-4E91-879E-09A859C2346B}" srcOrd="2" destOrd="0" presId="urn:microsoft.com/office/officeart/2005/8/layout/chart3"/>
    <dgm:cxn modelId="{A667CC86-BDB5-4BAA-9043-82AB6BF75BF3}" type="presParOf" srcId="{8A7AD792-11D1-4C3F-AA44-A468DB24FF0A}" destId="{CEFD3C6A-FAFC-4E3F-8354-DD356EED16E5}" srcOrd="3" destOrd="0" presId="urn:microsoft.com/office/officeart/2005/8/layout/chart3"/>
    <dgm:cxn modelId="{CF22947C-01E3-4FD4-8F31-D52EDAB275A6}" type="presParOf" srcId="{8A7AD792-11D1-4C3F-AA44-A468DB24FF0A}" destId="{2DB4F3C0-9FBC-4785-9D78-0EB370B3F6F6}" srcOrd="4" destOrd="0" presId="urn:microsoft.com/office/officeart/2005/8/layout/chart3"/>
    <dgm:cxn modelId="{F4FF8CDF-1F18-4F12-9006-4900F532B72A}" type="presParOf" srcId="{8A7AD792-11D1-4C3F-AA44-A468DB24FF0A}" destId="{05DDA42F-E2FB-4A02-BA5C-57E3E9CD4A97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0F12F9-33C7-49A2-B557-E0EBABEC1977}">
      <dsp:nvSpPr>
        <dsp:cNvPr id="0" name=""/>
        <dsp:cNvSpPr/>
      </dsp:nvSpPr>
      <dsp:spPr>
        <a:xfrm rot="1768302">
          <a:off x="2486446" y="3170929"/>
          <a:ext cx="600053" cy="52822"/>
        </a:xfrm>
        <a:custGeom>
          <a:avLst/>
          <a:gdLst/>
          <a:ahLst/>
          <a:cxnLst/>
          <a:rect l="0" t="0" r="0" b="0"/>
          <a:pathLst>
            <a:path>
              <a:moveTo>
                <a:pt x="0" y="26411"/>
              </a:moveTo>
              <a:lnTo>
                <a:pt x="600053" y="26411"/>
              </a:lnTo>
            </a:path>
          </a:pathLst>
        </a:custGeom>
        <a:noFill/>
        <a:ln w="25400" cap="flat" cmpd="sng" algn="ctr">
          <a:solidFill>
            <a:srgbClr val="09777D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3"/>
        </a:lnRef>
        <a:fillRef idx="0">
          <a:schemeClr val="accent3"/>
        </a:fillRef>
        <a:effectRef idx="1">
          <a:schemeClr val="accent3"/>
        </a:effectRef>
        <a:fontRef idx="minor">
          <a:schemeClr val="tx1"/>
        </a:fontRef>
      </dsp:style>
    </dsp:sp>
    <dsp:sp modelId="{3FBF8C1F-9523-4AC9-AE4D-C2F328C30386}">
      <dsp:nvSpPr>
        <dsp:cNvPr id="0" name=""/>
        <dsp:cNvSpPr/>
      </dsp:nvSpPr>
      <dsp:spPr>
        <a:xfrm rot="102531">
          <a:off x="2524555" y="2604115"/>
          <a:ext cx="3214947" cy="52822"/>
        </a:xfrm>
        <a:custGeom>
          <a:avLst/>
          <a:gdLst/>
          <a:ahLst/>
          <a:cxnLst/>
          <a:rect l="0" t="0" r="0" b="0"/>
          <a:pathLst>
            <a:path>
              <a:moveTo>
                <a:pt x="0" y="26411"/>
              </a:moveTo>
              <a:lnTo>
                <a:pt x="3214947" y="26411"/>
              </a:lnTo>
            </a:path>
          </a:pathLst>
        </a:custGeom>
        <a:noFill/>
        <a:ln w="25400" cap="flat" cmpd="sng" algn="ctr">
          <a:solidFill>
            <a:srgbClr val="007033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3"/>
        </a:lnRef>
        <a:fillRef idx="0">
          <a:schemeClr val="accent3"/>
        </a:fillRef>
        <a:effectRef idx="1">
          <a:schemeClr val="accent3"/>
        </a:effectRef>
        <a:fontRef idx="minor">
          <a:schemeClr val="tx1"/>
        </a:fontRef>
      </dsp:style>
    </dsp:sp>
    <dsp:sp modelId="{3F6527C7-5D27-479F-B6CD-46336EDF6B90}">
      <dsp:nvSpPr>
        <dsp:cNvPr id="0" name=""/>
        <dsp:cNvSpPr/>
      </dsp:nvSpPr>
      <dsp:spPr>
        <a:xfrm rot="20079253">
          <a:off x="2499955" y="2004195"/>
          <a:ext cx="525964" cy="52822"/>
        </a:xfrm>
        <a:custGeom>
          <a:avLst/>
          <a:gdLst/>
          <a:ahLst/>
          <a:cxnLst/>
          <a:rect l="0" t="0" r="0" b="0"/>
          <a:pathLst>
            <a:path>
              <a:moveTo>
                <a:pt x="0" y="26411"/>
              </a:moveTo>
              <a:lnTo>
                <a:pt x="525964" y="26411"/>
              </a:lnTo>
            </a:path>
          </a:pathLst>
        </a:custGeom>
        <a:noFill/>
        <a:ln w="25400" cap="flat" cmpd="sng" algn="ctr">
          <a:solidFill>
            <a:srgbClr val="09777D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3"/>
        </a:lnRef>
        <a:fillRef idx="0">
          <a:schemeClr val="accent3"/>
        </a:fillRef>
        <a:effectRef idx="1">
          <a:schemeClr val="accent3"/>
        </a:effectRef>
        <a:fontRef idx="minor">
          <a:schemeClr val="tx1"/>
        </a:fontRef>
      </dsp:style>
    </dsp:sp>
    <dsp:sp modelId="{D95B8FD4-59EE-4F40-95CB-008A9217A4A7}">
      <dsp:nvSpPr>
        <dsp:cNvPr id="0" name=""/>
        <dsp:cNvSpPr/>
      </dsp:nvSpPr>
      <dsp:spPr>
        <a:xfrm>
          <a:off x="0" y="1413347"/>
          <a:ext cx="2456165" cy="210768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91508-181D-4104-BA3A-B32529BE8EAC}">
      <dsp:nvSpPr>
        <dsp:cNvPr id="0" name=""/>
        <dsp:cNvSpPr/>
      </dsp:nvSpPr>
      <dsp:spPr>
        <a:xfrm>
          <a:off x="2813711" y="68012"/>
          <a:ext cx="2936432" cy="2486171"/>
        </a:xfrm>
        <a:prstGeom prst="ellipse">
          <a:avLst/>
        </a:prstGeom>
        <a:solidFill>
          <a:srgbClr val="259B8D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Arial" charset="0"/>
              <a:cs typeface="Arial" charset="0"/>
            </a:rPr>
            <a:t>крупнейший в России производитель синтетических смол для </a:t>
          </a:r>
          <a:r>
            <a:rPr lang="ru-RU" sz="1600" b="1" kern="1200" dirty="0" err="1" smtClean="0">
              <a:solidFill>
                <a:schemeClr val="bg1"/>
              </a:solidFill>
              <a:latin typeface="Arial" charset="0"/>
              <a:cs typeface="Arial" charset="0"/>
            </a:rPr>
            <a:t>деревообрабаты-вающей</a:t>
          </a:r>
          <a:r>
            <a:rPr lang="ru-RU" sz="1600" b="1" kern="1200" dirty="0" smtClean="0">
              <a:solidFill>
                <a:schemeClr val="bg1"/>
              </a:solidFill>
              <a:latin typeface="Arial" charset="0"/>
              <a:cs typeface="Arial" charset="0"/>
            </a:rPr>
            <a:t> и других отраслей промышленности</a:t>
          </a:r>
          <a:endParaRPr lang="en-US" sz="1600" b="1" kern="1200" dirty="0" smtClean="0">
            <a:solidFill>
              <a:schemeClr val="bg1"/>
            </a:solidFill>
            <a:latin typeface="Arial" charset="0"/>
            <a:cs typeface="Arial" charset="0"/>
          </a:endParaRPr>
        </a:p>
      </dsp:txBody>
      <dsp:txXfrm>
        <a:off x="2813711" y="68012"/>
        <a:ext cx="2936432" cy="2486171"/>
      </dsp:txXfrm>
    </dsp:sp>
    <dsp:sp modelId="{254EE5B9-26FF-4D5E-B0D1-C6BD4030C8C2}">
      <dsp:nvSpPr>
        <dsp:cNvPr id="0" name=""/>
        <dsp:cNvSpPr/>
      </dsp:nvSpPr>
      <dsp:spPr>
        <a:xfrm>
          <a:off x="5738212" y="1296138"/>
          <a:ext cx="2758404" cy="2846910"/>
        </a:xfrm>
        <a:prstGeom prst="ellipse">
          <a:avLst/>
        </a:prstGeom>
        <a:solidFill>
          <a:srgbClr val="074D18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Arial" charset="0"/>
              <a:cs typeface="Arial" charset="0"/>
            </a:rPr>
            <a:t>лидирующая позиция на рынке по объемам производства и качественным характеристикам продукции</a:t>
          </a:r>
          <a:endParaRPr lang="en-US" sz="800" kern="1200" dirty="0"/>
        </a:p>
      </dsp:txBody>
      <dsp:txXfrm>
        <a:off x="5738212" y="1296138"/>
        <a:ext cx="2758404" cy="2846910"/>
      </dsp:txXfrm>
    </dsp:sp>
    <dsp:sp modelId="{B0DBFDA5-3727-4863-B0CE-DDE6D0BC9933}">
      <dsp:nvSpPr>
        <dsp:cNvPr id="0" name=""/>
        <dsp:cNvSpPr/>
      </dsp:nvSpPr>
      <dsp:spPr>
        <a:xfrm>
          <a:off x="2829085" y="2724986"/>
          <a:ext cx="2895366" cy="2629102"/>
        </a:xfrm>
        <a:prstGeom prst="ellipse">
          <a:avLst/>
        </a:prstGeom>
        <a:solidFill>
          <a:srgbClr val="09777D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bg1"/>
            </a:solidFill>
            <a:latin typeface="Arial" charset="0"/>
            <a:cs typeface="Arial" charset="0"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Arial" charset="0"/>
              <a:cs typeface="Arial" charset="0"/>
            </a:rPr>
            <a:t>дочерняя компания ПАО «</a:t>
          </a:r>
          <a:r>
            <a:rPr lang="ru-RU" sz="1600" b="1" kern="1200" dirty="0" err="1" smtClean="0">
              <a:solidFill>
                <a:schemeClr val="bg1"/>
              </a:solidFill>
              <a:latin typeface="Arial" charset="0"/>
              <a:cs typeface="Arial" charset="0"/>
            </a:rPr>
            <a:t>Метафракс</a:t>
          </a:r>
          <a:r>
            <a:rPr lang="ru-RU" sz="1600" b="1" kern="1200" dirty="0" smtClean="0">
              <a:solidFill>
                <a:schemeClr val="bg1"/>
              </a:solidFill>
              <a:latin typeface="Arial" charset="0"/>
              <a:cs typeface="Arial" charset="0"/>
            </a:rPr>
            <a:t>», крупнейшего в России производителя метанола и его производных</a:t>
          </a:r>
          <a:br>
            <a:rPr lang="ru-RU" sz="1600" b="1" kern="1200" dirty="0" smtClean="0">
              <a:solidFill>
                <a:schemeClr val="bg1"/>
              </a:solidFill>
              <a:latin typeface="Arial" charset="0"/>
              <a:cs typeface="Arial" charset="0"/>
            </a:rPr>
          </a:br>
          <a:r>
            <a:rPr lang="ru-RU" sz="800" b="1" kern="1200" dirty="0" smtClean="0"/>
            <a:t/>
          </a:r>
          <a:br>
            <a:rPr lang="ru-RU" sz="800" b="1" kern="1200" dirty="0" smtClean="0"/>
          </a:br>
          <a:endParaRPr lang="en-US" sz="800" kern="1200" dirty="0"/>
        </a:p>
      </dsp:txBody>
      <dsp:txXfrm>
        <a:off x="2829085" y="2724986"/>
        <a:ext cx="2895366" cy="262910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D69C92-44B0-43D1-85F9-E33745BE8A82}">
      <dsp:nvSpPr>
        <dsp:cNvPr id="0" name=""/>
        <dsp:cNvSpPr/>
      </dsp:nvSpPr>
      <dsp:spPr>
        <a:xfrm>
          <a:off x="-234608" y="219493"/>
          <a:ext cx="8205350" cy="490885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8CF5F3-B4D0-4D84-A489-693393CF907E}">
      <dsp:nvSpPr>
        <dsp:cNvPr id="0" name=""/>
        <dsp:cNvSpPr/>
      </dsp:nvSpPr>
      <dsp:spPr>
        <a:xfrm>
          <a:off x="148789" y="4319121"/>
          <a:ext cx="188723" cy="188723"/>
        </a:xfrm>
        <a:prstGeom prst="ellipse">
          <a:avLst/>
        </a:prstGeom>
        <a:solidFill>
          <a:srgbClr val="09777D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078F42A3-0254-4BB1-8DEC-E2A793506C87}">
      <dsp:nvSpPr>
        <dsp:cNvPr id="0" name=""/>
        <dsp:cNvSpPr/>
      </dsp:nvSpPr>
      <dsp:spPr>
        <a:xfrm>
          <a:off x="360043" y="4480276"/>
          <a:ext cx="2164205" cy="560950"/>
        </a:xfrm>
        <a:prstGeom prst="rect">
          <a:avLst/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00000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33"/>
              </a:solidFill>
            </a:rPr>
            <a:t>2004 – Основание «</a:t>
          </a:r>
          <a:r>
            <a:rPr lang="ru-RU" sz="1600" b="1" kern="1200" dirty="0" err="1" smtClean="0">
              <a:solidFill>
                <a:srgbClr val="007033"/>
              </a:solidFill>
            </a:rPr>
            <a:t>Метадинеа</a:t>
          </a:r>
          <a:r>
            <a:rPr lang="ru-RU" sz="1600" b="1" kern="1200" dirty="0" smtClean="0">
              <a:solidFill>
                <a:srgbClr val="007033"/>
              </a:solidFill>
            </a:rPr>
            <a:t>»</a:t>
          </a:r>
          <a:endParaRPr lang="ru-RU" sz="1600" b="1" kern="1200" dirty="0">
            <a:solidFill>
              <a:srgbClr val="007033"/>
            </a:solidFill>
          </a:endParaRPr>
        </a:p>
      </dsp:txBody>
      <dsp:txXfrm>
        <a:off x="360043" y="4480276"/>
        <a:ext cx="2164205" cy="560950"/>
      </dsp:txXfrm>
    </dsp:sp>
    <dsp:sp modelId="{CB504DD7-4C2D-47C5-B832-0653A3370ABD}">
      <dsp:nvSpPr>
        <dsp:cNvPr id="0" name=""/>
        <dsp:cNvSpPr/>
      </dsp:nvSpPr>
      <dsp:spPr>
        <a:xfrm>
          <a:off x="1012884" y="3383018"/>
          <a:ext cx="295392" cy="295392"/>
        </a:xfrm>
        <a:prstGeom prst="ellipse">
          <a:avLst/>
        </a:prstGeom>
        <a:solidFill>
          <a:srgbClr val="09777D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12CE0CD0-6C7B-4A93-939A-6A4C5F9DA636}">
      <dsp:nvSpPr>
        <dsp:cNvPr id="0" name=""/>
        <dsp:cNvSpPr/>
      </dsp:nvSpPr>
      <dsp:spPr>
        <a:xfrm>
          <a:off x="1060143" y="3527043"/>
          <a:ext cx="3337116" cy="421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522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33"/>
              </a:solidFill>
            </a:rPr>
            <a:t>2005 - Ввод в эксплуатацию производственной площадки в </a:t>
          </a:r>
          <a:r>
            <a:rPr lang="ru-RU" sz="1600" b="1" kern="1200" dirty="0" err="1" smtClean="0">
              <a:solidFill>
                <a:srgbClr val="007033"/>
              </a:solidFill>
            </a:rPr>
            <a:t>г.Губаха</a:t>
          </a:r>
          <a:endParaRPr lang="ru-RU" sz="1600" b="1" kern="1200" dirty="0" smtClean="0">
            <a:solidFill>
              <a:srgbClr val="007033"/>
            </a:solidFill>
          </a:endParaRPr>
        </a:p>
      </dsp:txBody>
      <dsp:txXfrm>
        <a:off x="1060143" y="3527043"/>
        <a:ext cx="3337116" cy="421568"/>
      </dsp:txXfrm>
    </dsp:sp>
    <dsp:sp modelId="{9148744F-1A1B-4712-A18C-7C8AEEEE5A99}">
      <dsp:nvSpPr>
        <dsp:cNvPr id="0" name=""/>
        <dsp:cNvSpPr/>
      </dsp:nvSpPr>
      <dsp:spPr>
        <a:xfrm>
          <a:off x="2165011" y="2590929"/>
          <a:ext cx="393856" cy="393856"/>
        </a:xfrm>
        <a:prstGeom prst="ellipse">
          <a:avLst/>
        </a:prstGeom>
        <a:solidFill>
          <a:srgbClr val="09777D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5C555DF3-A0DA-46F5-BC2A-16D4F8A36C77}">
      <dsp:nvSpPr>
        <dsp:cNvPr id="0" name=""/>
        <dsp:cNvSpPr/>
      </dsp:nvSpPr>
      <dsp:spPr>
        <a:xfrm>
          <a:off x="0" y="2014851"/>
          <a:ext cx="2849018" cy="605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697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33"/>
              </a:solidFill>
            </a:rPr>
            <a:t>2007 – Открыта производственная площадка в г.Орехово-Зуево</a:t>
          </a:r>
        </a:p>
      </dsp:txBody>
      <dsp:txXfrm>
        <a:off x="0" y="2014851"/>
        <a:ext cx="2849018" cy="605737"/>
      </dsp:txXfrm>
    </dsp:sp>
    <dsp:sp modelId="{81C6F0AA-870F-4758-BFFA-543A2DFF6A1D}">
      <dsp:nvSpPr>
        <dsp:cNvPr id="0" name=""/>
        <dsp:cNvSpPr/>
      </dsp:nvSpPr>
      <dsp:spPr>
        <a:xfrm>
          <a:off x="3389151" y="1942858"/>
          <a:ext cx="508731" cy="508731"/>
        </a:xfrm>
        <a:prstGeom prst="ellipse">
          <a:avLst/>
        </a:prstGeom>
        <a:solidFill>
          <a:srgbClr val="09777D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FFE0B313-D102-4E69-AF37-ACC0FCCD713B}">
      <dsp:nvSpPr>
        <dsp:cNvPr id="0" name=""/>
        <dsp:cNvSpPr/>
      </dsp:nvSpPr>
      <dsp:spPr>
        <a:xfrm>
          <a:off x="652849" y="1078754"/>
          <a:ext cx="3422582" cy="810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566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33"/>
              </a:solidFill>
            </a:rPr>
            <a:t>2013 - В состав компании вошел уникальный Центр исследований и разработок</a:t>
          </a:r>
        </a:p>
      </dsp:txBody>
      <dsp:txXfrm>
        <a:off x="652849" y="1078754"/>
        <a:ext cx="3422582" cy="810343"/>
      </dsp:txXfrm>
    </dsp:sp>
    <dsp:sp modelId="{DF3A5AE1-8E6E-48EB-947E-4785D5D77920}">
      <dsp:nvSpPr>
        <dsp:cNvPr id="0" name=""/>
        <dsp:cNvSpPr/>
      </dsp:nvSpPr>
      <dsp:spPr>
        <a:xfrm>
          <a:off x="4608512" y="1455938"/>
          <a:ext cx="648222" cy="648222"/>
        </a:xfrm>
        <a:prstGeom prst="ellipse">
          <a:avLst/>
        </a:prstGeom>
        <a:solidFill>
          <a:srgbClr val="09777D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3D0BC0F1-CE64-4EB8-B785-8D580CC12669}">
      <dsp:nvSpPr>
        <dsp:cNvPr id="0" name=""/>
        <dsp:cNvSpPr/>
      </dsp:nvSpPr>
      <dsp:spPr>
        <a:xfrm>
          <a:off x="4176464" y="2464065"/>
          <a:ext cx="3638203" cy="436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480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33"/>
              </a:solidFill>
            </a:rPr>
            <a:t>2016 – Модернизирован склад сырья в г.Орехово-Зуево</a:t>
          </a:r>
        </a:p>
      </dsp:txBody>
      <dsp:txXfrm>
        <a:off x="4176464" y="2464065"/>
        <a:ext cx="3638203" cy="43625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E41F0C-86EE-4FB1-AA1F-A7D13181C7FD}">
      <dsp:nvSpPr>
        <dsp:cNvPr id="0" name=""/>
        <dsp:cNvSpPr/>
      </dsp:nvSpPr>
      <dsp:spPr>
        <a:xfrm>
          <a:off x="0" y="0"/>
          <a:ext cx="8712968" cy="7390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33"/>
              </a:solidFill>
              <a:latin typeface="+mn-lt"/>
              <a:ea typeface="+mn-ea"/>
              <a:cs typeface="+mn-cs"/>
            </a:rPr>
            <a:t>- более 300 сотрудников</a:t>
          </a:r>
        </a:p>
      </dsp:txBody>
      <dsp:txXfrm>
        <a:off x="0" y="0"/>
        <a:ext cx="8712968" cy="739016"/>
      </dsp:txXfrm>
    </dsp:sp>
    <dsp:sp modelId="{25BD0868-F643-4A20-A305-B6747CA244DA}">
      <dsp:nvSpPr>
        <dsp:cNvPr id="0" name=""/>
        <dsp:cNvSpPr/>
      </dsp:nvSpPr>
      <dsp:spPr>
        <a:xfrm>
          <a:off x="0" y="864097"/>
          <a:ext cx="8712968" cy="612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007033"/>
              </a:solidFill>
              <a:latin typeface="+mn-lt"/>
              <a:ea typeface="+mn-ea"/>
              <a:cs typeface="+mn-cs"/>
            </a:rPr>
            <a:t>- производственные мощности на 2016 год:</a:t>
          </a:r>
        </a:p>
        <a:p>
          <a:pPr lvl="0" algn="l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007033"/>
              </a:solidFill>
              <a:latin typeface="+mn-lt"/>
              <a:ea typeface="+mn-ea"/>
              <a:cs typeface="+mn-cs"/>
            </a:rPr>
            <a:t>	 более 900 000 смол в год</a:t>
          </a:r>
        </a:p>
      </dsp:txBody>
      <dsp:txXfrm>
        <a:off x="0" y="864097"/>
        <a:ext cx="8712968" cy="612708"/>
      </dsp:txXfrm>
    </dsp:sp>
    <dsp:sp modelId="{45B3802E-9926-426D-8636-5AE92D8DFD89}">
      <dsp:nvSpPr>
        <dsp:cNvPr id="0" name=""/>
        <dsp:cNvSpPr/>
      </dsp:nvSpPr>
      <dsp:spPr>
        <a:xfrm>
          <a:off x="0" y="1632894"/>
          <a:ext cx="8712968" cy="6717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33"/>
              </a:solidFill>
              <a:latin typeface="+mn-lt"/>
              <a:ea typeface="+mn-ea"/>
              <a:cs typeface="+mn-cs"/>
            </a:rPr>
            <a:t>- география поставок:                                                                                                   	Россия, Беларусь, Украина, Сербия, Турция, Иран, Монголия и др.</a:t>
          </a:r>
        </a:p>
      </dsp:txBody>
      <dsp:txXfrm>
        <a:off x="0" y="1632894"/>
        <a:ext cx="8712968" cy="67173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04928C-B51E-44A5-A624-12761FE344AD}">
      <dsp:nvSpPr>
        <dsp:cNvPr id="0" name=""/>
        <dsp:cNvSpPr/>
      </dsp:nvSpPr>
      <dsp:spPr>
        <a:xfrm>
          <a:off x="1494" y="0"/>
          <a:ext cx="1566191" cy="25202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г.Губаха</a:t>
          </a:r>
          <a:r>
            <a:rPr lang="ru-RU" sz="1400" kern="1200" dirty="0" smtClean="0"/>
            <a:t>, Пермский край</a:t>
          </a:r>
          <a:endParaRPr lang="ru-RU" sz="1400" kern="1200" dirty="0"/>
        </a:p>
      </dsp:txBody>
      <dsp:txXfrm>
        <a:off x="1494" y="1008112"/>
        <a:ext cx="1566191" cy="1008112"/>
      </dsp:txXfrm>
    </dsp:sp>
    <dsp:sp modelId="{BF78314B-EC91-4151-87C5-471DAFC084D3}">
      <dsp:nvSpPr>
        <dsp:cNvPr id="0" name=""/>
        <dsp:cNvSpPr/>
      </dsp:nvSpPr>
      <dsp:spPr>
        <a:xfrm>
          <a:off x="364963" y="151216"/>
          <a:ext cx="839253" cy="8392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693021-A808-4F93-B1A6-1EC3BAAA4BFF}">
      <dsp:nvSpPr>
        <dsp:cNvPr id="0" name=""/>
        <dsp:cNvSpPr/>
      </dsp:nvSpPr>
      <dsp:spPr>
        <a:xfrm>
          <a:off x="1584177" y="0"/>
          <a:ext cx="1566191" cy="2520280"/>
        </a:xfrm>
        <a:prstGeom prst="roundRect">
          <a:avLst>
            <a:gd name="adj" fmla="val 10000"/>
          </a:avLst>
        </a:prstGeom>
        <a:solidFill>
          <a:srgbClr val="0070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г.Ореховов-Зуево</a:t>
          </a:r>
          <a:r>
            <a:rPr lang="ru-RU" sz="1400" kern="1200" dirty="0" smtClean="0"/>
            <a:t>, Московская область </a:t>
          </a:r>
          <a:endParaRPr lang="ru-RU" sz="1400" kern="1200" dirty="0"/>
        </a:p>
      </dsp:txBody>
      <dsp:txXfrm>
        <a:off x="1584177" y="1008112"/>
        <a:ext cx="1566191" cy="1008112"/>
      </dsp:txXfrm>
    </dsp:sp>
    <dsp:sp modelId="{2E63AC93-9C79-45D1-9228-2594BFAB65CB}">
      <dsp:nvSpPr>
        <dsp:cNvPr id="0" name=""/>
        <dsp:cNvSpPr/>
      </dsp:nvSpPr>
      <dsp:spPr>
        <a:xfrm>
          <a:off x="1978140" y="151216"/>
          <a:ext cx="839253" cy="83925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3A89D4-29DB-4C1C-A3D2-675592260E26}">
      <dsp:nvSpPr>
        <dsp:cNvPr id="0" name=""/>
        <dsp:cNvSpPr/>
      </dsp:nvSpPr>
      <dsp:spPr>
        <a:xfrm>
          <a:off x="3168349" y="0"/>
          <a:ext cx="1566191" cy="252028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г.Кремс</a:t>
          </a:r>
          <a:r>
            <a:rPr lang="ru-RU" sz="1400" kern="1200" dirty="0" smtClean="0"/>
            <a:t>, Австрия</a:t>
          </a:r>
          <a:endParaRPr lang="ru-RU" sz="1400" kern="1200" dirty="0"/>
        </a:p>
      </dsp:txBody>
      <dsp:txXfrm>
        <a:off x="3168349" y="1008112"/>
        <a:ext cx="1566191" cy="1008112"/>
      </dsp:txXfrm>
    </dsp:sp>
    <dsp:sp modelId="{34773C4A-C156-48DB-A74A-593843FFF6EE}">
      <dsp:nvSpPr>
        <dsp:cNvPr id="0" name=""/>
        <dsp:cNvSpPr/>
      </dsp:nvSpPr>
      <dsp:spPr>
        <a:xfrm>
          <a:off x="3591318" y="151216"/>
          <a:ext cx="839253" cy="83925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3D8599-4C16-4FB8-A18E-55588CD140A2}">
      <dsp:nvSpPr>
        <dsp:cNvPr id="0" name=""/>
        <dsp:cNvSpPr/>
      </dsp:nvSpPr>
      <dsp:spPr>
        <a:xfrm>
          <a:off x="4752520" y="0"/>
          <a:ext cx="1566191" cy="2520280"/>
        </a:xfrm>
        <a:prstGeom prst="roundRect">
          <a:avLst>
            <a:gd name="adj" fmla="val 10000"/>
          </a:avLst>
        </a:prstGeom>
        <a:solidFill>
          <a:srgbClr val="074D1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Офис, г.Москва</a:t>
          </a:r>
          <a:endParaRPr lang="ru-RU" sz="1400" kern="1200" dirty="0"/>
        </a:p>
      </dsp:txBody>
      <dsp:txXfrm>
        <a:off x="4752520" y="1008112"/>
        <a:ext cx="1566191" cy="1008112"/>
      </dsp:txXfrm>
    </dsp:sp>
    <dsp:sp modelId="{9BEF81B1-11AA-43EC-837B-D8B783A453DD}">
      <dsp:nvSpPr>
        <dsp:cNvPr id="0" name=""/>
        <dsp:cNvSpPr/>
      </dsp:nvSpPr>
      <dsp:spPr>
        <a:xfrm>
          <a:off x="5204495" y="151216"/>
          <a:ext cx="839253" cy="83925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FA1FDB-D869-4B1B-9B2B-C8C333E85D09}">
      <dsp:nvSpPr>
        <dsp:cNvPr id="0" name=""/>
        <dsp:cNvSpPr/>
      </dsp:nvSpPr>
      <dsp:spPr>
        <a:xfrm>
          <a:off x="256348" y="2016224"/>
          <a:ext cx="5896015" cy="378042"/>
        </a:xfrm>
        <a:prstGeom prst="leftRightArrow">
          <a:avLst/>
        </a:prstGeom>
        <a:gradFill rotWithShape="0">
          <a:gsLst>
            <a:gs pos="0">
              <a:schemeClr val="accent3">
                <a:tint val="55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55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55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2600D-D84A-40D9-A976-89D2C8180316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3ACA-C8EA-493B-AD20-F098144B32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4968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A0B149D-2F6F-4F1A-B4EE-44CD635E0BE9}" type="slidenum">
              <a:rPr lang="en-GB" sz="1300" smtClean="0"/>
              <a:pPr eaLnBrk="1" hangingPunct="1"/>
              <a:t>1</a:t>
            </a:fld>
            <a:endParaRPr lang="en-GB" sz="1300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5862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6" y="4712759"/>
            <a:ext cx="5445125" cy="447017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A0B149D-2F6F-4F1A-B4EE-44CD635E0BE9}" type="slidenum">
              <a:rPr lang="en-GB" sz="1300" smtClean="0"/>
              <a:pPr eaLnBrk="1" hangingPunct="1"/>
              <a:t>10</a:t>
            </a:fld>
            <a:endParaRPr lang="en-GB" sz="1300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5862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6" y="4712759"/>
            <a:ext cx="5445125" cy="447017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dirty="0" smtClean="0"/>
              <a:t>От предприятий-поставщиков в хранилище </a:t>
            </a:r>
            <a:r>
              <a:rPr lang="ru-RU" dirty="0" err="1" smtClean="0"/>
              <a:t>Метадинеа</a:t>
            </a:r>
            <a:r>
              <a:rPr lang="ru-RU" dirty="0" smtClean="0"/>
              <a:t> поступает</a:t>
            </a:r>
            <a:r>
              <a:rPr lang="ru-RU" baseline="0" dirty="0" smtClean="0"/>
              <a:t> сырье (фенол, метанол, карбамид, </a:t>
            </a:r>
            <a:r>
              <a:rPr lang="en-US" baseline="0" dirty="0" err="1" smtClean="0"/>
              <a:t>NaOH</a:t>
            </a:r>
            <a:r>
              <a:rPr lang="ru-RU" baseline="0" dirty="0" smtClean="0"/>
              <a:t>), далее сырье (метанол) насосами по трубам  после окисления атмосферным воздухом поступает в реактор. Дозируется карбамид и формалин, добавляется катализатор Сульфат аммония. В реакторе происходит процесс поликонденсации. Это процесс экзотермический, с выделением тепла. На этом этапе аппаратчик отбирает пробы, производит аналитический контроль. Когда вязкость смолы доходит то требуемой согласно рецептуре, подает охлаждение и сливает готовый продукт на склад. Продукт откачивается на склад в емкости, далее автоцистерной направляется к заказчику.</a:t>
            </a:r>
          </a:p>
          <a:p>
            <a:pPr eaLnBrk="1" hangingPunct="1"/>
            <a:endParaRPr lang="ru-RU" baseline="0" dirty="0" smtClean="0"/>
          </a:p>
          <a:p>
            <a:pPr eaLnBrk="1" hangingPunct="1"/>
            <a:r>
              <a:rPr lang="ru-RU" baseline="0" dirty="0" smtClean="0"/>
              <a:t>Типы смол, производимые </a:t>
            </a:r>
            <a:r>
              <a:rPr lang="ru-RU" baseline="0" dirty="0" err="1" smtClean="0"/>
              <a:t>Метадинеа</a:t>
            </a:r>
            <a:r>
              <a:rPr lang="ru-RU" baseline="0" dirty="0" smtClean="0"/>
              <a:t>:</a:t>
            </a:r>
          </a:p>
          <a:p>
            <a:pPr eaLnBrk="1" hangingPunct="1"/>
            <a:r>
              <a:rPr lang="ru-RU" baseline="0" dirty="0" smtClean="0"/>
              <a:t>Карбамидоформальдегидные для ДСП и НФП</a:t>
            </a:r>
          </a:p>
          <a:p>
            <a:pPr eaLnBrk="1" hangingPunct="1"/>
            <a:r>
              <a:rPr lang="ru-RU" baseline="0" dirty="0" smtClean="0"/>
              <a:t>Карбамидоформальдегидные для пропитки бумаги для ДСП и НДФ</a:t>
            </a:r>
          </a:p>
          <a:p>
            <a:pPr eaLnBrk="1" hangingPunct="1"/>
            <a:r>
              <a:rPr lang="ru-RU" baseline="0" dirty="0" smtClean="0"/>
              <a:t>Меламиноформальдегидные для пропитки бумаги для ДСП и НДФ</a:t>
            </a:r>
          </a:p>
          <a:p>
            <a:pPr eaLnBrk="1" hangingPunct="1"/>
            <a:r>
              <a:rPr lang="ru-RU" baseline="0" dirty="0" smtClean="0"/>
              <a:t>Фенолоформальдегидные для фанеры</a:t>
            </a:r>
          </a:p>
          <a:p>
            <a:pPr eaLnBrk="1" hangingPunct="1"/>
            <a:r>
              <a:rPr lang="ru-RU" baseline="0" dirty="0" smtClean="0"/>
              <a:t>Фенолоформальдегидные для теплоизоляции</a:t>
            </a:r>
          </a:p>
          <a:p>
            <a:pPr eaLnBrk="1" hangingPunct="1"/>
            <a:r>
              <a:rPr lang="ru-RU" baseline="0" dirty="0" err="1" smtClean="0"/>
              <a:t>Нволачные</a:t>
            </a:r>
            <a:r>
              <a:rPr lang="ru-RU" baseline="0" dirty="0" smtClean="0"/>
              <a:t> смолы и их производное – </a:t>
            </a:r>
            <a:r>
              <a:rPr lang="ru-RU" baseline="0" dirty="0" err="1" smtClean="0"/>
              <a:t>пульвербакетит</a:t>
            </a:r>
            <a:r>
              <a:rPr lang="ru-RU" baseline="0" dirty="0" smtClean="0"/>
              <a:t> для производства абразивных, фрикционных и огнеупорных материалов (например, тормозные узлы, шлифовальные круги)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A0B149D-2F6F-4F1A-B4EE-44CD635E0BE9}" type="slidenum">
              <a:rPr lang="en-GB" sz="1300" smtClean="0"/>
              <a:pPr eaLnBrk="1" hangingPunct="1"/>
              <a:t>11</a:t>
            </a:fld>
            <a:endParaRPr lang="en-GB" sz="1300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5862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6" y="4712759"/>
            <a:ext cx="5445125" cy="447017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Чтобы быть лидером и оставаться им, нам необходимо постоянное обновление. Мы поддерживаем предприимчивость и ценим и новые идеи, и самих людей, кто своими яркими и </a:t>
            </a:r>
            <a:r>
              <a:rPr lang="ru-RU" dirty="0" err="1" smtClean="0"/>
              <a:t>креативными</a:t>
            </a:r>
            <a:r>
              <a:rPr lang="ru-RU" dirty="0" smtClean="0"/>
              <a:t> идеями открывает новые возможности для успешного развития </a:t>
            </a:r>
            <a:r>
              <a:rPr lang="ru-RU" dirty="0" err="1" smtClean="0"/>
              <a:t>Метадинеа</a:t>
            </a:r>
            <a:r>
              <a:rPr lang="ru-RU" dirty="0" smtClean="0"/>
              <a:t>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A0B149D-2F6F-4F1A-B4EE-44CD635E0BE9}" type="slidenum">
              <a:rPr lang="en-GB" sz="1300" smtClean="0"/>
              <a:pPr eaLnBrk="1" hangingPunct="1"/>
              <a:t>12</a:t>
            </a:fld>
            <a:endParaRPr lang="en-GB" sz="1300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5862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6" y="4712759"/>
            <a:ext cx="5445125" cy="447017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ru-RU" dirty="0" smtClean="0"/>
              <a:t>Мы нуждаемся в высококвалифицированных специалистах и мы ценим профессионализм, однако требования к знаниям и квалификации меняются с изменением рынка и технологий. Для поддержания необходимой профессиональной квалификации мы вдохновляем людей на саморазвитие. Мы также поддерживаем их с помощью </a:t>
            </a:r>
            <a:r>
              <a:rPr lang="ru-RU" dirty="0" err="1" smtClean="0"/>
              <a:t>коучинга</a:t>
            </a:r>
            <a:r>
              <a:rPr lang="ru-RU" dirty="0" smtClean="0"/>
              <a:t>, тренингов и создания необходимых условий для самореализации</a:t>
            </a:r>
          </a:p>
          <a:p>
            <a:pPr algn="just"/>
            <a:r>
              <a:rPr lang="ru-RU" dirty="0" smtClean="0"/>
              <a:t>Личностное развитие является одной из основных целей компании для сохранения квалифицированных специалистов мотивированными на долгосрочную работу в нашей команде профессионалов.</a:t>
            </a:r>
          </a:p>
          <a:p>
            <a:pPr eaLnBrk="1" hangingPunct="1"/>
            <a:endParaRPr lang="ru-RU" dirty="0" smtClean="0"/>
          </a:p>
          <a:p>
            <a:endParaRPr lang="ru-RU" dirty="0" smtClean="0"/>
          </a:p>
          <a:p>
            <a:pPr algn="just"/>
            <a:r>
              <a:rPr lang="ru-RU" dirty="0" smtClean="0"/>
              <a:t>Долгосрочные интересы каждого сотрудника нашей команды – это наши интересы.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Нам важна преданность команды, для этого мы прислушиваемся к членам нашей команды, действуем ответственно и выполняем обещания. Мы вознаграждаем достижения сотрудников и поощряем их успех. Мы инвестируем в людей и их будущее и ожидаем того же от коллектива и каждого сотрудника.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A0B149D-2F6F-4F1A-B4EE-44CD635E0BE9}" type="slidenum">
              <a:rPr lang="en-GB" sz="1300" smtClean="0"/>
              <a:pPr eaLnBrk="1" hangingPunct="1"/>
              <a:t>13</a:t>
            </a:fld>
            <a:endParaRPr lang="en-GB" sz="1300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5862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6" y="4712759"/>
            <a:ext cx="5445125" cy="447017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A0B149D-2F6F-4F1A-B4EE-44CD635E0BE9}" type="slidenum">
              <a:rPr lang="en-GB" sz="1300" smtClean="0"/>
              <a:pPr eaLnBrk="1" hangingPunct="1"/>
              <a:t>14</a:t>
            </a:fld>
            <a:endParaRPr lang="en-GB" sz="1300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5862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6" y="4712759"/>
            <a:ext cx="5445125" cy="447017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A0B149D-2F6F-4F1A-B4EE-44CD635E0BE9}" type="slidenum">
              <a:rPr lang="en-GB" sz="1300" smtClean="0"/>
              <a:pPr eaLnBrk="1" hangingPunct="1"/>
              <a:t>2</a:t>
            </a:fld>
            <a:endParaRPr lang="en-GB" sz="1300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5862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6" y="4712759"/>
            <a:ext cx="5445125" cy="447017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ru-RU" dirty="0" smtClean="0">
                <a:latin typeface="Calibri" panose="020F0502020204030204" pitchFamily="34" charset="0"/>
              </a:rPr>
              <a:t>ООО “</a:t>
            </a:r>
            <a:r>
              <a:rPr lang="ru-RU" dirty="0" err="1" smtClean="0">
                <a:latin typeface="Calibri" panose="020F0502020204030204" pitchFamily="34" charset="0"/>
              </a:rPr>
              <a:t>Метадинеа</a:t>
            </a:r>
            <a:r>
              <a:rPr lang="ru-RU" dirty="0" smtClean="0">
                <a:latin typeface="Calibri" panose="020F0502020204030204" pitchFamily="34" charset="0"/>
              </a:rPr>
              <a:t>” является лидером российского рынка по производству синтетических смол. </a:t>
            </a:r>
            <a:endParaRPr lang="en-US" dirty="0" smtClean="0">
              <a:latin typeface="Calibri" panose="020F0502020204030204" pitchFamily="34" charset="0"/>
            </a:endParaRPr>
          </a:p>
          <a:p>
            <a:pPr algn="just"/>
            <a:r>
              <a:rPr lang="ru-RU" dirty="0" smtClean="0">
                <a:latin typeface="Calibri" panose="020F0502020204030204" pitchFamily="34" charset="0"/>
              </a:rPr>
              <a:t>Основная продукции компании</a:t>
            </a:r>
            <a:r>
              <a:rPr lang="en-US" dirty="0" smtClean="0">
                <a:latin typeface="Calibri" panose="020F0502020204030204" pitchFamily="34" charset="0"/>
              </a:rPr>
              <a:t>:</a:t>
            </a:r>
            <a:endParaRPr lang="ru-RU" dirty="0" smtClean="0">
              <a:latin typeface="Calibri" panose="020F0502020204030204" pitchFamily="34" charset="0"/>
            </a:endParaRPr>
          </a:p>
          <a:p>
            <a:pPr algn="just"/>
            <a:endParaRPr lang="en-US" dirty="0" smtClean="0"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dirty="0" smtClean="0">
                <a:latin typeface="Calibri" panose="020F0502020204030204" pitchFamily="34" charset="0"/>
              </a:rPr>
              <a:t>C</a:t>
            </a:r>
            <a:r>
              <a:rPr lang="ru-RU" dirty="0" smtClean="0">
                <a:latin typeface="Calibri" panose="020F0502020204030204" pitchFamily="34" charset="0"/>
              </a:rPr>
              <a:t>молы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</a:rPr>
              <a:t>для строительной промышленности (в производстве различных древесных плит (ДСП, ДВП, MDF, OSB и фанеры)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dirty="0" smtClean="0"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Calibri" panose="020F0502020204030204" pitchFamily="34" charset="0"/>
              </a:rPr>
              <a:t>Смолы для производства </a:t>
            </a:r>
            <a:r>
              <a:rPr lang="ru-RU" dirty="0" err="1" smtClean="0">
                <a:latin typeface="Calibri" panose="020F0502020204030204" pitchFamily="34" charset="0"/>
              </a:rPr>
              <a:t>минераловатного</a:t>
            </a:r>
            <a:r>
              <a:rPr lang="ru-RU" dirty="0" smtClean="0">
                <a:latin typeface="Calibri" panose="020F0502020204030204" pitchFamily="34" charset="0"/>
              </a:rPr>
              <a:t> утеплителя, используемого в промышленности и жилищном строительстве.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dirty="0" smtClean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>
                <a:latin typeface="Calibri" panose="020F0502020204030204" pitchFamily="34" charset="0"/>
              </a:rPr>
              <a:t>Твердые формальдегидные смолы - они нашли широкое применение во многих отраслях промышленности – </a:t>
            </a:r>
            <a:br>
              <a:rPr lang="ru-RU" dirty="0" smtClean="0">
                <a:latin typeface="Calibri" panose="020F0502020204030204" pitchFamily="34" charset="0"/>
              </a:rPr>
            </a:br>
            <a:r>
              <a:rPr lang="ru-RU" dirty="0" smtClean="0">
                <a:latin typeface="Calibri" panose="020F0502020204030204" pitchFamily="34" charset="0"/>
              </a:rPr>
              <a:t>машиностроении, автомобилестроении, шинной отрасли и прочих.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latin typeface="Calibri" panose="020F0502020204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Calibri" panose="020F0502020204030204" pitchFamily="34" charset="0"/>
              </a:rPr>
              <a:t>OOO “</a:t>
            </a:r>
            <a:r>
              <a:rPr lang="ru-RU" dirty="0" err="1" smtClean="0">
                <a:latin typeface="Calibri" panose="020F0502020204030204" pitchFamily="34" charset="0"/>
              </a:rPr>
              <a:t>Метадинеа</a:t>
            </a:r>
            <a:r>
              <a:rPr lang="ru-RU" dirty="0" smtClean="0">
                <a:latin typeface="Calibri" panose="020F0502020204030204" pitchFamily="34" charset="0"/>
              </a:rPr>
              <a:t>” является 100% дочерней компанией ПАО “</a:t>
            </a:r>
            <a:r>
              <a:rPr lang="ru-RU" dirty="0" err="1" smtClean="0">
                <a:latin typeface="Calibri" panose="020F0502020204030204" pitchFamily="34" charset="0"/>
              </a:rPr>
              <a:t>Метафракс</a:t>
            </a:r>
            <a:r>
              <a:rPr lang="ru-RU" dirty="0" smtClean="0">
                <a:latin typeface="Calibri" panose="020F0502020204030204" pitchFamily="34" charset="0"/>
              </a:rPr>
              <a:t>” — основного производителя метанола в России.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Calibri" panose="020F0502020204030204" pitchFamily="34" charset="0"/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A0B149D-2F6F-4F1A-B4EE-44CD635E0BE9}" type="slidenum">
              <a:rPr lang="en-GB" sz="1300" smtClean="0"/>
              <a:pPr eaLnBrk="1" hangingPunct="1"/>
              <a:t>3</a:t>
            </a:fld>
            <a:endParaRPr lang="en-GB" sz="1300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5862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6" y="4712759"/>
            <a:ext cx="5445125" cy="447017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2004 год – основана компания «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Метадинеа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как совместное предприятие финской «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Динеа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и «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Метафракс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</a:p>
          <a:p>
            <a:pPr algn="just"/>
            <a:endParaRPr lang="ru-RU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2005 год – введена в эксплуатацию первая производственная площадка, 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г.Губаха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Пермский край</a:t>
            </a:r>
          </a:p>
          <a:p>
            <a:pPr algn="just"/>
            <a:endParaRPr lang="ru-RU" sz="10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ru-RU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2007 год – открыта вторая производственная площадка, г.Орехово-Зуево, Московская область</a:t>
            </a:r>
          </a:p>
          <a:p>
            <a:pPr algn="just"/>
            <a:endParaRPr lang="ru-RU" sz="10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ru-RU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2013 год – В состав компании вошел уникальный Центр исследований и разработок </a:t>
            </a:r>
            <a:r>
              <a:rPr lang="ru-RU" sz="10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г.Кремс</a:t>
            </a:r>
            <a:r>
              <a:rPr lang="ru-RU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Австрия</a:t>
            </a:r>
          </a:p>
          <a:p>
            <a:pPr algn="just"/>
            <a:endParaRPr lang="ru-RU" sz="10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Научно-исследовательский центр в 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Кремсе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сочетании с технической поддержкой клиентов гарантируют самые точные знания потребностей заказчиков, а также технические решения, необходимые для обеспечения этих потребностей в будущем.</a:t>
            </a:r>
          </a:p>
          <a:p>
            <a:pPr algn="just"/>
            <a:endParaRPr lang="ru-RU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2017</a:t>
            </a:r>
            <a:r>
              <a:rPr lang="ru-RU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год – ведутся работы по вводу в эксплуатацию второй установки формалина</a:t>
            </a:r>
            <a:endParaRPr lang="ru-RU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ru-RU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Компания с 2004 года занимает лидирующую позицию на рынке по объемам производства и качественным характеристикам продукции,</a:t>
            </a:r>
            <a:r>
              <a:rPr lang="ru-RU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отвечающей международным стандартам и экологической безопасности.</a:t>
            </a:r>
            <a:endParaRPr lang="ru-RU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ru-RU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Успех «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Метадинеа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и ее лидирующее положение на рынке основываются: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сырьевой интеграции с материнской компанией «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Метафракс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полностью автоматизированном производстве, исключающем влияние человеческого фактора,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партнерских отношениях с нашими клиентами.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A0B149D-2F6F-4F1A-B4EE-44CD635E0BE9}" type="slidenum">
              <a:rPr lang="en-GB" sz="1300" smtClean="0"/>
              <a:pPr eaLnBrk="1" hangingPunct="1"/>
              <a:t>4</a:t>
            </a:fld>
            <a:endParaRPr lang="en-GB" sz="1300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5862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6" y="4712759"/>
            <a:ext cx="5445125" cy="447017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Calibri" panose="020F0502020204030204" pitchFamily="34" charset="0"/>
              </a:rPr>
              <a:t>Клиенты </a:t>
            </a:r>
            <a:r>
              <a:rPr lang="ru-RU" dirty="0" err="1" smtClean="0">
                <a:latin typeface="Calibri" panose="020F0502020204030204" pitchFamily="34" charset="0"/>
              </a:rPr>
              <a:t>Метадинеа</a:t>
            </a:r>
            <a:r>
              <a:rPr lang="ru-RU" dirty="0" smtClean="0">
                <a:latin typeface="Calibri" panose="020F0502020204030204" pitchFamily="34" charset="0"/>
              </a:rPr>
              <a:t> в России расположены от западной границы европейской России до самых отдаленных районов Сибири. Смолы поставляются нашим клиентам автомобильным или железнодорожным транспортом.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latin typeface="Calibri" panose="020F0502020204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Calibri" panose="020F0502020204030204" pitchFamily="34" charset="0"/>
              </a:rPr>
              <a:t>«</a:t>
            </a:r>
            <a:r>
              <a:rPr lang="ru-RU" dirty="0" err="1" smtClean="0">
                <a:latin typeface="Calibri" panose="020F0502020204030204" pitchFamily="34" charset="0"/>
              </a:rPr>
              <a:t>Метадинеа</a:t>
            </a:r>
            <a:r>
              <a:rPr lang="ru-RU" dirty="0" smtClean="0">
                <a:latin typeface="Calibri" panose="020F0502020204030204" pitchFamily="34" charset="0"/>
              </a:rPr>
              <a:t>» также постоянно наращивает объемы экспорта за пределы России. География экспорта твердых смол простирается от Европы до стран Дальнего Востока.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A0B149D-2F6F-4F1A-B4EE-44CD635E0BE9}" type="slidenum">
              <a:rPr lang="en-GB" sz="1300" smtClean="0"/>
              <a:pPr eaLnBrk="1" hangingPunct="1"/>
              <a:t>5</a:t>
            </a:fld>
            <a:endParaRPr lang="en-GB" sz="1300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5862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6" y="4712759"/>
            <a:ext cx="5445125" cy="447017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Calibri" panose="020F0502020204030204" pitchFamily="34" charset="0"/>
              </a:rPr>
              <a:t>ДСП</a:t>
            </a:r>
            <a:r>
              <a:rPr lang="ru-RU" dirty="0" smtClean="0">
                <a:latin typeface="Calibri" panose="020F0502020204030204" pitchFamily="34" charset="0"/>
              </a:rPr>
              <a:t> - широко распространенный конструкционный материал для производства мебели,</a:t>
            </a:r>
            <a:r>
              <a:rPr lang="ru-RU" baseline="0" dirty="0" smtClean="0">
                <a:latin typeface="Calibri" panose="020F0502020204030204" pitchFamily="34" charset="0"/>
              </a:rPr>
              <a:t> также используется в</a:t>
            </a:r>
            <a:r>
              <a:rPr lang="ru-RU" dirty="0" smtClean="0">
                <a:latin typeface="Calibri" panose="020F0502020204030204" pitchFamily="34" charset="0"/>
              </a:rPr>
              <a:t> строительстве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b="1" dirty="0" smtClean="0">
                <a:latin typeface="Calibri" panose="020F0502020204030204" pitchFamily="34" charset="0"/>
              </a:rPr>
              <a:t>МДФ</a:t>
            </a:r>
            <a:r>
              <a:rPr lang="ru-RU" dirty="0" smtClean="0">
                <a:latin typeface="Calibri" panose="020F0502020204030204" pitchFamily="34" charset="0"/>
              </a:rPr>
              <a:t> - </a:t>
            </a:r>
            <a:r>
              <a:rPr lang="ru-RU" dirty="0" err="1" smtClean="0">
                <a:latin typeface="Calibri" panose="020F0502020204030204" pitchFamily="34" charset="0"/>
              </a:rPr>
              <a:t>плитный</a:t>
            </a:r>
            <a:r>
              <a:rPr lang="ru-RU" dirty="0" smtClean="0">
                <a:latin typeface="Calibri" panose="020F0502020204030204" pitchFamily="34" charset="0"/>
              </a:rPr>
              <a:t> материал, используется при производстве мебели, для отделки помещений</a:t>
            </a:r>
          </a:p>
          <a:p>
            <a:pPr eaLnBrk="1" hangingPunct="1"/>
            <a:endParaRPr lang="ru-RU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ru-RU" dirty="0" smtClean="0">
                <a:latin typeface="Calibri" panose="020F0502020204030204" pitchFamily="34" charset="0"/>
              </a:rPr>
              <a:t>Ламинированные плиты обладают такими достоинствами, как устойчивость к различным механическим и термическим повреждениям, разнообразие цветов и фактур. Применяются в мебельной промышленности.</a:t>
            </a:r>
          </a:p>
          <a:p>
            <a:pPr eaLnBrk="1" hangingPunct="1"/>
            <a:endParaRPr lang="ru-RU" dirty="0" smtClean="0">
              <a:latin typeface="Calibri" panose="020F0502020204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Calibri" panose="020F0502020204030204" pitchFamily="34" charset="0"/>
              </a:rPr>
              <a:t>Для производства </a:t>
            </a:r>
            <a:r>
              <a:rPr lang="ru-RU" dirty="0" err="1" smtClean="0">
                <a:latin typeface="Calibri" panose="020F0502020204030204" pitchFamily="34" charset="0"/>
              </a:rPr>
              <a:t>ламинатов</a:t>
            </a:r>
            <a:r>
              <a:rPr lang="ru-RU" dirty="0" smtClean="0">
                <a:latin typeface="Calibri" panose="020F0502020204030204" pitchFamily="34" charset="0"/>
              </a:rPr>
              <a:t> применяются </a:t>
            </a:r>
            <a:r>
              <a:rPr lang="ru-RU" dirty="0" err="1" smtClean="0">
                <a:latin typeface="Calibri" panose="020F0502020204030204" pitchFamily="34" charset="0"/>
              </a:rPr>
              <a:t>меламиновые</a:t>
            </a:r>
            <a:r>
              <a:rPr lang="ru-RU" dirty="0" smtClean="0">
                <a:latin typeface="Calibri" panose="020F0502020204030204" pitchFamily="34" charset="0"/>
              </a:rPr>
              <a:t> смолы, выпускаемые компанией </a:t>
            </a:r>
            <a:r>
              <a:rPr lang="en-US" dirty="0" err="1" smtClean="0">
                <a:latin typeface="Calibri" panose="020F0502020204030204" pitchFamily="34" charset="0"/>
              </a:rPr>
              <a:t>Metadynea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  <a:endParaRPr lang="ru-RU" dirty="0" smtClean="0">
              <a:latin typeface="Calibri" panose="020F0502020204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latin typeface="Calibri" panose="020F0502020204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Calibri" panose="020F0502020204030204" pitchFamily="34" charset="0"/>
              </a:rPr>
              <a:t>Фанера — многослойный строительный материал, изготавливаемый путём склеивания специально подготовленного шпона.</a:t>
            </a:r>
          </a:p>
          <a:p>
            <a:endParaRPr lang="ru-RU" dirty="0" smtClean="0">
              <a:latin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</a:rPr>
              <a:t>Для производства фанеры применяются </a:t>
            </a:r>
            <a:r>
              <a:rPr lang="ru-RU" dirty="0" err="1" smtClean="0">
                <a:latin typeface="Calibri" panose="020F0502020204030204" pitchFamily="34" charset="0"/>
              </a:rPr>
              <a:t>фенол-формальдегидные</a:t>
            </a:r>
            <a:r>
              <a:rPr lang="ru-RU" dirty="0" smtClean="0">
                <a:latin typeface="Calibri" panose="020F0502020204030204" pitchFamily="34" charset="0"/>
              </a:rPr>
              <a:t> смолы, выпускаемые компанией </a:t>
            </a:r>
            <a:r>
              <a:rPr lang="en-US" dirty="0" err="1" smtClean="0">
                <a:latin typeface="Calibri" panose="020F0502020204030204" pitchFamily="34" charset="0"/>
              </a:rPr>
              <a:t>Metadynea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  <a:endParaRPr lang="ru-RU" dirty="0" smtClean="0">
              <a:latin typeface="Calibri" panose="020F0502020204030204" pitchFamily="34" charset="0"/>
            </a:endParaRPr>
          </a:p>
          <a:p>
            <a:endParaRPr lang="ru-RU" b="1" dirty="0" smtClean="0">
              <a:latin typeface="Calibri" panose="020F0502020204030204" pitchFamily="34" charset="0"/>
            </a:endParaRPr>
          </a:p>
          <a:p>
            <a:r>
              <a:rPr lang="ru-RU" b="1" dirty="0" smtClean="0">
                <a:latin typeface="Calibri" panose="020F0502020204030204" pitchFamily="34" charset="0"/>
              </a:rPr>
              <a:t>Область применения </a:t>
            </a:r>
            <a:r>
              <a:rPr lang="ru-RU" dirty="0" smtClean="0">
                <a:latin typeface="Calibri" panose="020F0502020204030204" pitchFamily="34" charset="0"/>
              </a:rPr>
              <a:t>– мебельная промышленность, строительство, упаковка.</a:t>
            </a:r>
          </a:p>
          <a:p>
            <a:endParaRPr lang="ru-RU" b="1" dirty="0" smtClean="0">
              <a:latin typeface="Calibri" panose="020F0502020204030204" pitchFamily="34" charset="0"/>
            </a:endParaRPr>
          </a:p>
          <a:p>
            <a:r>
              <a:rPr lang="ru-RU" b="1" dirty="0" smtClean="0">
                <a:latin typeface="Calibri" panose="020F0502020204030204" pitchFamily="34" charset="0"/>
              </a:rPr>
              <a:t>Наши преимущества: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Calibri" panose="020F0502020204030204" pitchFamily="34" charset="0"/>
              </a:rPr>
              <a:t> Высококачественный стабильный продукт;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Calibri" panose="020F0502020204030204" pitchFamily="34" charset="0"/>
              </a:rPr>
              <a:t>Современная технология производства;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Calibri" panose="020F0502020204030204" pitchFamily="34" charset="0"/>
              </a:rPr>
              <a:t> Продукция, отвечающая международным экологическим стандартам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A0B149D-2F6F-4F1A-B4EE-44CD635E0BE9}" type="slidenum">
              <a:rPr lang="en-GB" sz="1300" smtClean="0"/>
              <a:pPr eaLnBrk="1" hangingPunct="1"/>
              <a:t>6</a:t>
            </a:fld>
            <a:endParaRPr lang="en-GB" sz="1300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5862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6" y="4712759"/>
            <a:ext cx="5445125" cy="447017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73263"/>
            <a:r>
              <a:rPr lang="ru-RU" sz="1200" dirty="0" smtClean="0">
                <a:latin typeface="Calibri" panose="020F0502020204030204" pitchFamily="34" charset="0"/>
              </a:rPr>
              <a:t>Новолачные фенолоформальдегидные смолы - синтетические смолы со свойствами </a:t>
            </a:r>
            <a:r>
              <a:rPr lang="ru-RU" sz="1200" dirty="0" err="1" smtClean="0">
                <a:latin typeface="Calibri" panose="020F0502020204030204" pitchFamily="34" charset="0"/>
              </a:rPr>
              <a:t>термореактопластов</a:t>
            </a:r>
            <a:r>
              <a:rPr lang="ru-RU" sz="12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ru-RU" sz="1200" dirty="0" smtClean="0">
                <a:latin typeface="Calibri" panose="020F0502020204030204" pitchFamily="34" charset="0"/>
              </a:rPr>
              <a:t>Новолачные смолы и </a:t>
            </a:r>
            <a:r>
              <a:rPr lang="ru-RU" sz="1200" dirty="0" err="1" smtClean="0">
                <a:latin typeface="Calibri" panose="020F0502020204030204" pitchFamily="34" charset="0"/>
              </a:rPr>
              <a:t>пульвербакелит</a:t>
            </a:r>
            <a:r>
              <a:rPr lang="ru-RU" sz="1200" dirty="0" smtClean="0">
                <a:latin typeface="Calibri" panose="020F0502020204030204" pitchFamily="34" charset="0"/>
              </a:rPr>
              <a:t> применяются в следующих областях: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>
                <a:latin typeface="Calibri" panose="020F0502020204030204" pitchFamily="34" charset="0"/>
              </a:rPr>
              <a:t>Производство абразивных материалов;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>
                <a:latin typeface="Calibri" panose="020F0502020204030204" pitchFamily="34" charset="0"/>
              </a:rPr>
              <a:t>Производство огнеупорных материалов;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>
                <a:latin typeface="Calibri" panose="020F0502020204030204" pitchFamily="34" charset="0"/>
              </a:rPr>
              <a:t>Производство электроизоляционных материалов;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>
                <a:latin typeface="Calibri" panose="020F0502020204030204" pitchFamily="34" charset="0"/>
              </a:rPr>
              <a:t>Производство </a:t>
            </a:r>
            <a:r>
              <a:rPr lang="ru-RU" sz="1200" dirty="0" err="1" smtClean="0">
                <a:latin typeface="Calibri" panose="020F0502020204030204" pitchFamily="34" charset="0"/>
              </a:rPr>
              <a:t>шумо</a:t>
            </a:r>
            <a:r>
              <a:rPr lang="ru-RU" sz="1200" dirty="0" smtClean="0">
                <a:latin typeface="Calibri" panose="020F0502020204030204" pitchFamily="34" charset="0"/>
              </a:rPr>
              <a:t>- и теплоизоляционные материалы;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>
                <a:latin typeface="Calibri" panose="020F0502020204030204" pitchFamily="34" charset="0"/>
              </a:rPr>
              <a:t>Фрикционные изделия;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>
                <a:latin typeface="Calibri" panose="020F0502020204030204" pitchFamily="34" charset="0"/>
              </a:rPr>
              <a:t>Производство </a:t>
            </a:r>
            <a:r>
              <a:rPr lang="ru-RU" sz="1200" dirty="0" err="1" smtClean="0">
                <a:latin typeface="Calibri" panose="020F0502020204030204" pitchFamily="34" charset="0"/>
              </a:rPr>
              <a:t>пропантов</a:t>
            </a:r>
            <a:r>
              <a:rPr lang="ru-RU" sz="1200" dirty="0" smtClean="0">
                <a:latin typeface="Calibri" panose="020F050202020403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>
                <a:latin typeface="Calibri" panose="020F0502020204030204" pitchFamily="34" charset="0"/>
              </a:rPr>
              <a:t>Литейная промышленность</a:t>
            </a:r>
          </a:p>
          <a:p>
            <a:r>
              <a:rPr lang="ru-RU" sz="1200" dirty="0" smtClean="0">
                <a:latin typeface="Calibri" panose="020F0502020204030204" pitchFamily="34" charset="0"/>
              </a:rPr>
              <a:t>Наша задача - технологическое развитие данного направления и доведение качества, выпускаемого продукта до Европейского уровня нашей компании.  </a:t>
            </a:r>
          </a:p>
          <a:p>
            <a:r>
              <a:rPr lang="ru-RU" sz="1200" dirty="0" smtClean="0">
                <a:latin typeface="Calibri" panose="020F0502020204030204" pitchFamily="34" charset="0"/>
              </a:rPr>
              <a:t>Инновационные процессы активно происходят по средствам наших локальных ресурсов и при активной поддержке со стороны нашего филиала в Австрии.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A0B149D-2F6F-4F1A-B4EE-44CD635E0BE9}" type="slidenum">
              <a:rPr lang="en-GB" sz="1300" smtClean="0"/>
              <a:pPr eaLnBrk="1" hangingPunct="1"/>
              <a:t>7</a:t>
            </a:fld>
            <a:endParaRPr lang="en-GB" sz="1300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5862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6" y="4712759"/>
            <a:ext cx="5445125" cy="447017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dirty="0" smtClean="0">
                <a:latin typeface="Calibri" panose="020F0502020204030204" pitchFamily="34" charset="0"/>
              </a:rPr>
              <a:t>Для производства теплоизоляционных материалов применяются</a:t>
            </a:r>
            <a:r>
              <a:rPr lang="ru-RU" baseline="0" dirty="0" smtClean="0">
                <a:latin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</a:rPr>
              <a:t>фенолформальдегидные смолы, выпускаемые компанией  </a:t>
            </a:r>
            <a:r>
              <a:rPr lang="en-US" dirty="0" err="1" smtClean="0">
                <a:latin typeface="Calibri" panose="020F0502020204030204" pitchFamily="34" charset="0"/>
              </a:rPr>
              <a:t>Metadynea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  <a:endParaRPr lang="ru-RU" dirty="0" smtClean="0">
              <a:latin typeface="Calibri" panose="020F0502020204030204" pitchFamily="34" charset="0"/>
            </a:endParaRPr>
          </a:p>
          <a:p>
            <a:endParaRPr lang="ru-RU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Calibri" panose="020F0502020204030204" pitchFamily="34" charset="0"/>
              </a:rPr>
              <a:t>Компания </a:t>
            </a:r>
            <a:r>
              <a:rPr lang="ru-RU" dirty="0" err="1" smtClean="0">
                <a:latin typeface="Calibri" panose="020F0502020204030204" pitchFamily="34" charset="0"/>
              </a:rPr>
              <a:t>Metadynea</a:t>
            </a:r>
            <a:r>
              <a:rPr lang="ru-RU" dirty="0" smtClean="0">
                <a:latin typeface="Calibri" panose="020F0502020204030204" pitchFamily="34" charset="0"/>
              </a:rPr>
              <a:t> является поставщиком смолы для крупнейших производителей ТИМ России и всех Европейских производителей, представленных в России.</a:t>
            </a:r>
          </a:p>
          <a:p>
            <a:endParaRPr lang="ru-RU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Calibri" panose="020F0502020204030204" pitchFamily="34" charset="0"/>
              </a:rPr>
              <a:t>Компании </a:t>
            </a:r>
            <a:r>
              <a:rPr lang="ru-RU" dirty="0" err="1" smtClean="0">
                <a:latin typeface="Calibri" panose="020F0502020204030204" pitchFamily="34" charset="0"/>
              </a:rPr>
              <a:t>Metadynea</a:t>
            </a:r>
            <a:r>
              <a:rPr lang="ru-RU" dirty="0" smtClean="0">
                <a:latin typeface="Calibri" panose="020F0502020204030204" pitchFamily="34" charset="0"/>
              </a:rPr>
              <a:t> постоянно следит за тенденциями развития мирового рынка смол и ТИМ, разрабатывает и внедряет на рынок инновационные типы смол обладающие нестандартными свойства в области </a:t>
            </a:r>
            <a:r>
              <a:rPr lang="ru-RU" dirty="0" err="1" smtClean="0">
                <a:latin typeface="Calibri" panose="020F0502020204030204" pitchFamily="34" charset="0"/>
              </a:rPr>
              <a:t>экологичности</a:t>
            </a:r>
            <a:r>
              <a:rPr lang="ru-RU" dirty="0" smtClean="0">
                <a:latin typeface="Calibri" panose="020F0502020204030204" pitchFamily="34" charset="0"/>
              </a:rPr>
              <a:t> и температурной стабильности. 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A0B149D-2F6F-4F1A-B4EE-44CD635E0BE9}" type="slidenum">
              <a:rPr lang="en-GB" sz="1300" smtClean="0"/>
              <a:pPr eaLnBrk="1" hangingPunct="1"/>
              <a:t>8</a:t>
            </a:fld>
            <a:endParaRPr lang="en-GB" sz="1300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5862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6" y="4712759"/>
            <a:ext cx="5445125" cy="447017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Ключевая цель и стратегия 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Метадинеа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заключается в достижении и поддержании лидирующей позиции на рынке и среди клиентов, с которыми мы работаем. И как каждый бизнес, бизнес по производству смол – это бизнес, который делают люди.</a:t>
            </a:r>
          </a:p>
          <a:p>
            <a:pPr algn="just"/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 бизнес – это сотрудничество прежде всего между людьми, а не только между компаниями. И главная движущая сила бизнеса – это люди. Успех 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Метадинеа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первую очередь зависит от наших работников, их знаний и мотивации.</a:t>
            </a:r>
          </a:p>
          <a:p>
            <a:pPr algn="just"/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мы – это почти 300 сотрудников 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Метадинеа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Россия.</a:t>
            </a:r>
          </a:p>
          <a:p>
            <a:pPr algn="just"/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Метадинеа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это достойная компания-работодатель, которая как предлагает интересные профессиональные задачи, так и открывает для работника новые возможности.</a:t>
            </a:r>
          </a:p>
          <a:p>
            <a:endParaRPr lang="ru-RU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/>
              <a:t>Метадинеа</a:t>
            </a:r>
            <a:r>
              <a:rPr lang="ru-RU" dirty="0" smtClean="0"/>
              <a:t> является лидером на рынке и постоянно развивается. Мы растем в силу качества продукции и качества предоставляемого нашему клиенту сервиса. И для поддержания постоянного развития нашей деятельности нам нужны квалифицированные специалисты, нацеленные на личный и профессиональный рост.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A0B149D-2F6F-4F1A-B4EE-44CD635E0BE9}" type="slidenum">
              <a:rPr lang="en-GB" sz="1300" smtClean="0"/>
              <a:pPr eaLnBrk="1" hangingPunct="1"/>
              <a:t>9</a:t>
            </a:fld>
            <a:endParaRPr lang="en-GB" sz="1300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5862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6" y="4712759"/>
            <a:ext cx="5445125" cy="447017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dirty="0" smtClean="0"/>
              <a:t>Аппаратчик синтеза Аппаратчик  ведет синтез смолы в реакторе, осуществляет загрузку сырья, ведет конденсацию, контролирует параметры технологического процесса, выполняет аналитический контроль. По завершении технологического процесса производит</a:t>
            </a:r>
            <a:r>
              <a:rPr lang="ru-RU" baseline="0" dirty="0" smtClean="0"/>
              <a:t> откачку готовой продукции на анализ.</a:t>
            </a:r>
          </a:p>
          <a:p>
            <a:pPr eaLnBrk="1" hangingPunct="1"/>
            <a:r>
              <a:rPr lang="ru-RU" baseline="0" dirty="0" smtClean="0"/>
              <a:t>Процесс синтеза автоматизирован, реализован на базе системы </a:t>
            </a:r>
            <a:r>
              <a:rPr lang="en-US" baseline="0" dirty="0" smtClean="0"/>
              <a:t>DELTA V</a:t>
            </a:r>
            <a:r>
              <a:rPr lang="ru-RU" baseline="0" dirty="0" smtClean="0"/>
              <a:t>. Большую часть времени процесс ведется дистанционно.</a:t>
            </a:r>
          </a:p>
          <a:p>
            <a:pPr eaLnBrk="1" hangingPunct="1"/>
            <a:r>
              <a:rPr lang="ru-RU" baseline="0" dirty="0" smtClean="0"/>
              <a:t>В цех аппаратчики выходят только за пробами, открыть-закрыть ручную арматуру.</a:t>
            </a:r>
          </a:p>
          <a:p>
            <a:pPr eaLnBrk="1" hangingPunct="1"/>
            <a:r>
              <a:rPr lang="ru-RU" baseline="0" dirty="0" smtClean="0"/>
              <a:t>Важные для аппаратчика качества: внимательность, знание ПК, исполнительность, </a:t>
            </a:r>
            <a:r>
              <a:rPr lang="ru-RU" baseline="0" dirty="0" err="1" smtClean="0"/>
              <a:t>стрессоустойчивость</a:t>
            </a:r>
            <a:r>
              <a:rPr lang="ru-RU" baseline="0" dirty="0" smtClean="0"/>
              <a:t>, ответственность., умение работать в коллективе. Важно хорошо знать основы химии, как реагируют компоненты в разных ситуациях. </a:t>
            </a:r>
          </a:p>
          <a:p>
            <a:pPr eaLnBrk="1" hangingPunct="1"/>
            <a:r>
              <a:rPr lang="ru-RU" baseline="0" dirty="0" smtClean="0"/>
              <a:t>Заработная плата аппаратчика выше средней по городу. Работа в стабильной развивающейся компании. </a:t>
            </a:r>
            <a:r>
              <a:rPr lang="ru-RU" baseline="0" dirty="0" err="1" smtClean="0"/>
              <a:t>Метадинеа</a:t>
            </a:r>
            <a:r>
              <a:rPr lang="ru-RU" baseline="0" dirty="0" smtClean="0"/>
              <a:t> – лидер по производству смол в России. На производственной площадке соблюдаются нормы охраны труда, ведется тщательный контроль состояния технологического оборудования. В цехах установлено современное оборудование.</a:t>
            </a:r>
          </a:p>
          <a:p>
            <a:pPr eaLnBrk="1" hangingPunct="1"/>
            <a:r>
              <a:rPr lang="ru-RU" baseline="0" dirty="0" smtClean="0"/>
              <a:t>Для персонала организован процесс обучения, повышения квалификации. Для аппаратчиков введена тарифная система окладов, от которой зависит заработная плата.</a:t>
            </a: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BD0A-73DB-4CA6-9FC3-9CA25F9CD502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83FB-BB25-445A-82EF-18E41529E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553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BD0A-73DB-4CA6-9FC3-9CA25F9CD502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83FB-BB25-445A-82EF-18E41529E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576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BD0A-73DB-4CA6-9FC3-9CA25F9CD502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83FB-BB25-445A-82EF-18E41529E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4162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75382" y="644608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A7A9166-B31E-45C6-93E5-26D04F1012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1"/>
          </p:nvPr>
        </p:nvSpPr>
        <p:spPr>
          <a:xfrm>
            <a:off x="317989" y="6453188"/>
            <a:ext cx="1905000" cy="45720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de-DE" smtClean="0"/>
              <a:t>15.05.2014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85941258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BD0A-73DB-4CA6-9FC3-9CA25F9CD502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83FB-BB25-445A-82EF-18E41529E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2245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BD0A-73DB-4CA6-9FC3-9CA25F9CD502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83FB-BB25-445A-82EF-18E41529E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106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BD0A-73DB-4CA6-9FC3-9CA25F9CD502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83FB-BB25-445A-82EF-18E41529E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357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BD0A-73DB-4CA6-9FC3-9CA25F9CD502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83FB-BB25-445A-82EF-18E41529E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834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BD0A-73DB-4CA6-9FC3-9CA25F9CD502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83FB-BB25-445A-82EF-18E41529E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639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BD0A-73DB-4CA6-9FC3-9CA25F9CD502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83FB-BB25-445A-82EF-18E41529E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7138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BD0A-73DB-4CA6-9FC3-9CA25F9CD502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83FB-BB25-445A-82EF-18E41529E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9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BD0A-73DB-4CA6-9FC3-9CA25F9CD502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83FB-BB25-445A-82EF-18E41529E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5565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5BD0A-73DB-4CA6-9FC3-9CA25F9CD502}" type="datetimeFigureOut">
              <a:rPr lang="ru-RU" smtClean="0"/>
              <a:pPr/>
              <a:t>20.07.2017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A83FB-BB25-445A-82EF-18E41529E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277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9.pn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gif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gif"/><Relationship Id="rId9" Type="http://schemas.openxmlformats.org/officeDocument/2006/relationships/image" Target="../media/image37.gi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9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211960" y="1340768"/>
            <a:ext cx="4450986" cy="501719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006666"/>
                </a:solidFill>
                <a:latin typeface="Arial" charset="0"/>
                <a:cs typeface="Arial" charset="0"/>
              </a:rPr>
              <a:t>Metadynea LLC</a:t>
            </a:r>
            <a:r>
              <a:rPr lang="en-US" sz="2800" b="1" dirty="0" smtClean="0"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latin typeface="Arial" charset="0"/>
                <a:cs typeface="Arial" charset="0"/>
              </a:rPr>
            </a:br>
            <a:r>
              <a:rPr lang="en-US" sz="3200" b="1" dirty="0" smtClean="0">
                <a:latin typeface="Arial" charset="0"/>
                <a:cs typeface="Arial" charset="0"/>
              </a:rPr>
              <a:t/>
            </a:r>
            <a:br>
              <a:rPr lang="en-US" sz="3200" b="1" dirty="0" smtClean="0">
                <a:latin typeface="Arial" charset="0"/>
                <a:cs typeface="Arial" charset="0"/>
              </a:rPr>
            </a:br>
            <a:r>
              <a:rPr lang="en-US" sz="1600" b="1" dirty="0" smtClean="0">
                <a:latin typeface="Arial" charset="0"/>
                <a:cs typeface="Arial" charset="0"/>
              </a:rPr>
              <a:t/>
            </a:r>
            <a:br>
              <a:rPr lang="en-US" sz="1600" b="1" dirty="0" smtClean="0">
                <a:latin typeface="Arial" charset="0"/>
                <a:cs typeface="Arial" charset="0"/>
              </a:rPr>
            </a:br>
            <a:r>
              <a:rPr lang="en-US" sz="1600" b="1" dirty="0">
                <a:latin typeface="Arial" charset="0"/>
                <a:cs typeface="Arial" charset="0"/>
              </a:rPr>
              <a:t/>
            </a:r>
            <a:br>
              <a:rPr lang="en-US" sz="1600" b="1" dirty="0">
                <a:latin typeface="Arial" charset="0"/>
                <a:cs typeface="Arial" charset="0"/>
              </a:rPr>
            </a:br>
            <a:r>
              <a:rPr lang="ru-RU" sz="1600" b="1" dirty="0" smtClean="0">
                <a:latin typeface="Arial" charset="0"/>
                <a:cs typeface="Arial" charset="0"/>
              </a:rPr>
              <a:t/>
            </a:r>
            <a:br>
              <a:rPr lang="ru-RU" sz="1600" b="1" dirty="0" smtClean="0">
                <a:latin typeface="Arial" charset="0"/>
                <a:cs typeface="Arial" charset="0"/>
              </a:rPr>
            </a:br>
            <a:r>
              <a:rPr lang="ru-RU" sz="1600" b="1" dirty="0">
                <a:latin typeface="Arial" charset="0"/>
                <a:cs typeface="Arial" charset="0"/>
              </a:rPr>
              <a:t/>
            </a:r>
            <a:br>
              <a:rPr lang="ru-RU" sz="1600" b="1" dirty="0">
                <a:latin typeface="Arial" charset="0"/>
                <a:cs typeface="Arial" charset="0"/>
              </a:rPr>
            </a:br>
            <a:r>
              <a:rPr lang="en-US" sz="1600" b="1" dirty="0">
                <a:latin typeface="Arial" charset="0"/>
                <a:cs typeface="Arial" charset="0"/>
              </a:rPr>
              <a:t/>
            </a:r>
            <a:br>
              <a:rPr lang="en-US" sz="1600" b="1" dirty="0">
                <a:latin typeface="Arial" charset="0"/>
                <a:cs typeface="Arial" charset="0"/>
              </a:rPr>
            </a:br>
            <a:r>
              <a:rPr lang="ru-RU" sz="1600" b="1" dirty="0" smtClean="0">
                <a:latin typeface="Arial" charset="0"/>
                <a:cs typeface="Arial" charset="0"/>
              </a:rPr>
              <a:t/>
            </a:r>
            <a:br>
              <a:rPr lang="ru-RU" sz="1600" b="1" dirty="0" smtClean="0">
                <a:latin typeface="Arial" charset="0"/>
                <a:cs typeface="Arial" charset="0"/>
              </a:rPr>
            </a:br>
            <a:r>
              <a:rPr lang="ru-RU" sz="2800" b="1" dirty="0" smtClean="0">
                <a:latin typeface="Arial" charset="0"/>
                <a:cs typeface="Arial" charset="0"/>
              </a:rPr>
              <a:t>«МЕТАДИНЕА» – </a:t>
            </a:r>
            <a:br>
              <a:rPr lang="ru-RU" sz="2800" b="1" dirty="0" smtClean="0">
                <a:latin typeface="Arial" charset="0"/>
                <a:cs typeface="Arial" charset="0"/>
              </a:rPr>
            </a:br>
            <a:r>
              <a:rPr lang="ru-RU" sz="2800" b="1" dirty="0" smtClean="0">
                <a:latin typeface="Arial" charset="0"/>
                <a:cs typeface="Arial" charset="0"/>
              </a:rPr>
              <a:t>ВЕДУЩИЙ РОССИЙСКИЙ ПРОИЗВОДИТЕЛЬ СИНТЕТИЧЕСКИХ СМОЛ</a:t>
            </a:r>
            <a:br>
              <a:rPr lang="ru-RU" sz="2800" b="1" dirty="0" smtClean="0">
                <a:latin typeface="Arial" charset="0"/>
                <a:cs typeface="Arial" charset="0"/>
              </a:rPr>
            </a:br>
            <a:r>
              <a:rPr lang="ru-RU" sz="900" b="1" dirty="0" smtClean="0">
                <a:latin typeface="Arial" charset="0"/>
                <a:cs typeface="Arial" charset="0"/>
              </a:rPr>
              <a:t/>
            </a:r>
            <a:br>
              <a:rPr lang="ru-RU" sz="900" b="1" dirty="0" smtClean="0">
                <a:latin typeface="Arial" charset="0"/>
                <a:cs typeface="Arial" charset="0"/>
              </a:rPr>
            </a:br>
            <a:r>
              <a:rPr lang="ru-RU" sz="2800" b="1" dirty="0" smtClean="0">
                <a:latin typeface="Arial" charset="0"/>
                <a:cs typeface="Arial" charset="0"/>
              </a:rPr>
              <a:t/>
            </a:r>
            <a:br>
              <a:rPr lang="ru-RU" sz="2800" b="1" dirty="0" smtClean="0">
                <a:latin typeface="Arial" charset="0"/>
                <a:cs typeface="Arial" charset="0"/>
              </a:rPr>
            </a:br>
            <a:r>
              <a:rPr lang="ru-RU" sz="2800" b="1" dirty="0" smtClean="0">
                <a:latin typeface="Arial" charset="0"/>
                <a:cs typeface="Arial" charset="0"/>
              </a:rPr>
              <a:t/>
            </a:r>
            <a:br>
              <a:rPr lang="ru-RU" sz="2800" b="1" dirty="0" smtClean="0">
                <a:latin typeface="Arial" charset="0"/>
                <a:cs typeface="Arial" charset="0"/>
              </a:rPr>
            </a:br>
            <a:r>
              <a:rPr lang="ru-RU" sz="1600" b="1" dirty="0" smtClean="0">
                <a:latin typeface="Arial" charset="0"/>
                <a:cs typeface="Arial" charset="0"/>
              </a:rPr>
              <a:t>2017 г.</a:t>
            </a:r>
            <a:r>
              <a:rPr lang="en-US" sz="1600" dirty="0" smtClean="0">
                <a:latin typeface="Arial" charset="0"/>
                <a:cs typeface="Arial" charset="0"/>
              </a:rPr>
              <a:t/>
            </a:r>
            <a:br>
              <a:rPr lang="en-US" sz="1600" dirty="0" smtClean="0">
                <a:latin typeface="Arial" charset="0"/>
                <a:cs typeface="Arial" charset="0"/>
              </a:rPr>
            </a:br>
            <a:r>
              <a:rPr lang="en-US" sz="1600" dirty="0" smtClean="0">
                <a:latin typeface="Arial" charset="0"/>
                <a:cs typeface="Arial" charset="0"/>
              </a:rPr>
              <a:t/>
            </a:r>
            <a:br>
              <a:rPr lang="en-US" sz="1600" dirty="0" smtClean="0">
                <a:latin typeface="Arial" charset="0"/>
                <a:cs typeface="Arial" charset="0"/>
              </a:rPr>
            </a:br>
            <a:endParaRPr lang="en-US" sz="1200" dirty="0" smtClean="0"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48263" y="260353"/>
            <a:ext cx="3643312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3855" y="836613"/>
            <a:ext cx="8467725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7174" name="Picture 12" descr="bridg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5" y="1700213"/>
            <a:ext cx="1871663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5" y="3522670"/>
            <a:ext cx="1871663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5" y="1695450"/>
            <a:ext cx="1871663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94"/>
          <a:stretch>
            <a:fillRect/>
          </a:stretch>
        </p:blipFill>
        <p:spPr bwMode="auto">
          <a:xfrm>
            <a:off x="971555" y="3522670"/>
            <a:ext cx="1871663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1695452"/>
            <a:ext cx="9271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" descr="Newhom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992443" y="2595563"/>
            <a:ext cx="9350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3" descr="02 Flyer Woodworking-Content cop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3498850"/>
            <a:ext cx="9271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2" descr="BI2045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622"/>
          <a:stretch>
            <a:fillRect/>
          </a:stretch>
        </p:blipFill>
        <p:spPr bwMode="auto">
          <a:xfrm>
            <a:off x="2984500" y="4437063"/>
            <a:ext cx="93503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31" y="66576"/>
            <a:ext cx="994434" cy="7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32996" y="885681"/>
            <a:ext cx="8792308" cy="144463"/>
          </a:xfrm>
          <a:prstGeom prst="rect">
            <a:avLst/>
          </a:prstGeom>
          <a:gradFill rotWithShape="0">
            <a:gsLst>
              <a:gs pos="0">
                <a:srgbClr val="E9E9E9"/>
              </a:gs>
              <a:gs pos="100000">
                <a:srgbClr val="00808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80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1714488"/>
            <a:ext cx="1353054" cy="100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7A9166-B31E-45C6-93E5-26D04F10127A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325469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148263" y="260353"/>
            <a:ext cx="3643312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51520" y="1052736"/>
            <a:ext cx="8467725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СС</a:t>
            </a:r>
            <a:endParaRPr lang="en-GB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31" y="66576"/>
            <a:ext cx="994434" cy="7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32996" y="885681"/>
            <a:ext cx="8792308" cy="144463"/>
          </a:xfrm>
          <a:prstGeom prst="rect">
            <a:avLst/>
          </a:prstGeom>
          <a:gradFill rotWithShape="0">
            <a:gsLst>
              <a:gs pos="0">
                <a:srgbClr val="E9E9E9"/>
              </a:gs>
              <a:gs pos="100000">
                <a:srgbClr val="00808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80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7A9166-B31E-45C6-93E5-26D04F10127A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3855" y="96138"/>
            <a:ext cx="780645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500" dirty="0" smtClean="0">
                <a:ln>
                  <a:solidFill>
                    <a:srgbClr val="09777D"/>
                  </a:solidFill>
                </a:ln>
                <a:solidFill>
                  <a:srgbClr val="09777D"/>
                </a:solidFill>
              </a:rPr>
              <a:t>ПРОЦЕСС СИНТЕЗА</a:t>
            </a:r>
            <a:r>
              <a:rPr lang="en-US" sz="2500" dirty="0" smtClean="0">
                <a:ln>
                  <a:solidFill>
                    <a:srgbClr val="09777D"/>
                  </a:solidFill>
                </a:ln>
                <a:solidFill>
                  <a:srgbClr val="09777D"/>
                </a:solidFill>
              </a:rPr>
              <a:t>  </a:t>
            </a:r>
            <a:r>
              <a:rPr lang="ru-RU" sz="2500" dirty="0" smtClean="0">
                <a:ln>
                  <a:solidFill>
                    <a:srgbClr val="09777D"/>
                  </a:solidFill>
                </a:ln>
                <a:solidFill>
                  <a:srgbClr val="09777D"/>
                </a:solidFill>
              </a:rPr>
              <a:t>ФОРМАЛИНА</a:t>
            </a:r>
            <a:endParaRPr lang="ru-RU" sz="2500" dirty="0">
              <a:ln>
                <a:solidFill>
                  <a:srgbClr val="09777D"/>
                </a:solidFill>
              </a:ln>
              <a:solidFill>
                <a:srgbClr val="09777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23488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  <a:t/>
            </a:r>
            <a:b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</a:br>
            <a: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  <a:t/>
            </a:r>
            <a:b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</a:br>
            <a:endParaRPr lang="ru-RU" dirty="0"/>
          </a:p>
        </p:txBody>
      </p:sp>
      <p:pic>
        <p:nvPicPr>
          <p:cNvPr id="44034" name="Picture 2" descr="http://heroestore.ru/vamcjuhoh/19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268760"/>
            <a:ext cx="1368152" cy="1133320"/>
          </a:xfrm>
          <a:prstGeom prst="rect">
            <a:avLst/>
          </a:prstGeom>
          <a:noFill/>
        </p:spPr>
      </p:pic>
      <p:pic>
        <p:nvPicPr>
          <p:cNvPr id="44038" name="Picture 6" descr="http://www.newchemistry.ru/images/img/letters2/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700808"/>
            <a:ext cx="2006780" cy="122413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300192" y="3501008"/>
            <a:ext cx="26642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9777D"/>
                </a:solidFill>
              </a:rPr>
              <a:t>Окисление атмосферным воздухом              </a:t>
            </a:r>
            <a:r>
              <a:rPr lang="ru-RU" sz="1000" b="1" dirty="0" smtClean="0">
                <a:solidFill>
                  <a:srgbClr val="09777D"/>
                </a:solidFill>
              </a:rPr>
              <a:t>	</a:t>
            </a:r>
            <a:r>
              <a:rPr lang="ru-RU" sz="1400" b="1" dirty="0" smtClean="0">
                <a:solidFill>
                  <a:srgbClr val="074D18"/>
                </a:solidFill>
              </a:rPr>
              <a:t>формальдегид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7020272" y="386104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://fanmash.yartpp.ru/subdmn/fanmash/process/pict/i05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2636912"/>
            <a:ext cx="1008112" cy="210695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419872" y="2492896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9777D"/>
                </a:solidFill>
              </a:rPr>
              <a:t>Реактор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60032" y="465313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9777D"/>
                </a:solidFill>
              </a:rPr>
              <a:t>Дозируется формалин и карбамид + катализатор- сульфат аммония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60232" y="5229200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9777D"/>
                </a:solidFill>
              </a:rPr>
              <a:t>Процесс поликонденсации</a:t>
            </a:r>
          </a:p>
        </p:txBody>
      </p:sp>
      <p:pic>
        <p:nvPicPr>
          <p:cNvPr id="6150" name="Picture 6" descr="http://lastvision.ru/wp-content/uploads/2014/02/6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5517232"/>
            <a:ext cx="1224136" cy="550862"/>
          </a:xfrm>
          <a:prstGeom prst="rect">
            <a:avLst/>
          </a:prstGeom>
          <a:noFill/>
        </p:spPr>
      </p:pic>
      <p:pic>
        <p:nvPicPr>
          <p:cNvPr id="6152" name="Picture 8" descr="http://tropicalmfg.com/images/walk%20in%20exploded%20drawing%2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5229200"/>
            <a:ext cx="1793739" cy="1323951"/>
          </a:xfrm>
          <a:prstGeom prst="rect">
            <a:avLst/>
          </a:prstGeom>
          <a:noFill/>
        </p:spPr>
      </p:pic>
      <p:pic>
        <p:nvPicPr>
          <p:cNvPr id="6154" name="Picture 10" descr="http://razukraska.ru/wp-content/gallery/zavod/zavod6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4149080"/>
            <a:ext cx="1296144" cy="881087"/>
          </a:xfrm>
          <a:prstGeom prst="rect">
            <a:avLst/>
          </a:prstGeom>
          <a:noFill/>
        </p:spPr>
      </p:pic>
      <p:pic>
        <p:nvPicPr>
          <p:cNvPr id="6156" name="Picture 12" descr="http://3.bp.blogspot.com/-lkWYgS9AsKE/VXsjsKjKeaI/AAAAAAAAAHo/c_z-2gC9KSk/s1600/tabl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3140968"/>
            <a:ext cx="1115616" cy="897722"/>
          </a:xfrm>
          <a:prstGeom prst="rect">
            <a:avLst/>
          </a:prstGeom>
          <a:noFill/>
        </p:spPr>
      </p:pic>
      <p:pic>
        <p:nvPicPr>
          <p:cNvPr id="6160" name="Picture 16" descr="http://uak.com.ua/wp-content/uploads/karambid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15616" y="1484784"/>
            <a:ext cx="1177931" cy="936104"/>
          </a:xfrm>
          <a:prstGeom prst="rect">
            <a:avLst/>
          </a:prstGeom>
          <a:noFill/>
        </p:spPr>
      </p:pic>
      <p:pic>
        <p:nvPicPr>
          <p:cNvPr id="6162" name="Picture 18" descr="https://im0-tub-ru.yandex.net/i?id=731dd39846f7e9927f5f40a605514971&amp;n=33&amp;h=215&amp;w=32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51920" y="1700808"/>
            <a:ext cx="1008112" cy="66690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83568" y="148478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9777D"/>
                </a:solidFill>
              </a:rPr>
              <a:t>Карбамид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27984" y="148478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9777D"/>
                </a:solidFill>
              </a:rPr>
              <a:t>Метано</a:t>
            </a:r>
            <a:r>
              <a:rPr lang="ru-RU" sz="1000" b="1" dirty="0" smtClean="0">
                <a:solidFill>
                  <a:srgbClr val="09777D"/>
                </a:solidFill>
              </a:rPr>
              <a:t>л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92280" y="263691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9777D"/>
                </a:solidFill>
              </a:rPr>
              <a:t>Установка формалина </a:t>
            </a:r>
          </a:p>
        </p:txBody>
      </p:sp>
      <p:pic>
        <p:nvPicPr>
          <p:cNvPr id="6164" name="Picture 20" descr="http://edufuture.biz/images/5/54/Him11R-3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56983" y="5517232"/>
            <a:ext cx="2887017" cy="576064"/>
          </a:xfrm>
          <a:prstGeom prst="rect">
            <a:avLst/>
          </a:prstGeom>
          <a:noFill/>
        </p:spPr>
      </p:pic>
      <p:sp>
        <p:nvSpPr>
          <p:cNvPr id="32" name="Круговая стрелка 31"/>
          <p:cNvSpPr/>
          <p:nvPr/>
        </p:nvSpPr>
        <p:spPr>
          <a:xfrm>
            <a:off x="3419872" y="1340768"/>
            <a:ext cx="792088" cy="64807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183404"/>
              <a:gd name="adj5" fmla="val 12500"/>
            </a:avLst>
          </a:prstGeom>
          <a:solidFill>
            <a:srgbClr val="0977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9777D"/>
              </a:solidFill>
            </a:endParaRPr>
          </a:p>
        </p:txBody>
      </p:sp>
      <p:sp>
        <p:nvSpPr>
          <p:cNvPr id="33" name="Круговая стрелка 32"/>
          <p:cNvSpPr/>
          <p:nvPr/>
        </p:nvSpPr>
        <p:spPr>
          <a:xfrm flipH="1">
            <a:off x="1835696" y="1340768"/>
            <a:ext cx="720080" cy="64807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183404"/>
              <a:gd name="adj5" fmla="val 12500"/>
            </a:avLst>
          </a:prstGeom>
          <a:solidFill>
            <a:srgbClr val="0977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9777D"/>
              </a:solidFill>
            </a:endParaRPr>
          </a:p>
        </p:txBody>
      </p:sp>
      <p:sp>
        <p:nvSpPr>
          <p:cNvPr id="34" name="Круговая стрелка 33"/>
          <p:cNvSpPr/>
          <p:nvPr/>
        </p:nvSpPr>
        <p:spPr>
          <a:xfrm>
            <a:off x="5004048" y="1412776"/>
            <a:ext cx="1152128" cy="72008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183404"/>
              <a:gd name="adj5" fmla="val 12500"/>
            </a:avLst>
          </a:prstGeom>
          <a:solidFill>
            <a:srgbClr val="0977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9777D"/>
              </a:solidFill>
            </a:endParaRPr>
          </a:p>
        </p:txBody>
      </p:sp>
      <p:sp>
        <p:nvSpPr>
          <p:cNvPr id="35" name="Круговая стрелка 34"/>
          <p:cNvSpPr/>
          <p:nvPr/>
        </p:nvSpPr>
        <p:spPr>
          <a:xfrm>
            <a:off x="6948264" y="3068960"/>
            <a:ext cx="864096" cy="86409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52378"/>
              <a:gd name="adj5" fmla="val 12500"/>
            </a:avLst>
          </a:prstGeom>
          <a:solidFill>
            <a:srgbClr val="0977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9777D"/>
              </a:solidFill>
            </a:endParaRPr>
          </a:p>
        </p:txBody>
      </p:sp>
      <p:sp>
        <p:nvSpPr>
          <p:cNvPr id="36" name="Круговая стрелка 35"/>
          <p:cNvSpPr/>
          <p:nvPr/>
        </p:nvSpPr>
        <p:spPr>
          <a:xfrm rot="19962454" flipH="1" flipV="1">
            <a:off x="3424328" y="5416266"/>
            <a:ext cx="1367864" cy="979690"/>
          </a:xfrm>
          <a:prstGeom prst="circularArrow">
            <a:avLst>
              <a:gd name="adj1" fmla="val 8178"/>
              <a:gd name="adj2" fmla="val 1142319"/>
              <a:gd name="adj3" fmla="val 20786116"/>
              <a:gd name="adj4" fmla="val 14831581"/>
              <a:gd name="adj5" fmla="val 12500"/>
            </a:avLst>
          </a:prstGeom>
          <a:solidFill>
            <a:srgbClr val="0977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9777D"/>
              </a:solidFill>
            </a:endParaRPr>
          </a:p>
        </p:txBody>
      </p:sp>
      <p:sp>
        <p:nvSpPr>
          <p:cNvPr id="37" name="Круговая стрелка 36"/>
          <p:cNvSpPr/>
          <p:nvPr/>
        </p:nvSpPr>
        <p:spPr>
          <a:xfrm rot="3102576" flipV="1">
            <a:off x="1870862" y="1880109"/>
            <a:ext cx="2077902" cy="1830509"/>
          </a:xfrm>
          <a:prstGeom prst="circularArrow">
            <a:avLst>
              <a:gd name="adj1" fmla="val 12184"/>
              <a:gd name="adj2" fmla="val 1408998"/>
              <a:gd name="adj3" fmla="val 20623614"/>
              <a:gd name="adj4" fmla="val 12973193"/>
              <a:gd name="adj5" fmla="val 3300"/>
            </a:avLst>
          </a:prstGeom>
          <a:solidFill>
            <a:srgbClr val="0977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9777D"/>
              </a:solidFill>
            </a:endParaRPr>
          </a:p>
        </p:txBody>
      </p:sp>
      <p:sp>
        <p:nvSpPr>
          <p:cNvPr id="38" name="Круговая стрелка 37"/>
          <p:cNvSpPr/>
          <p:nvPr/>
        </p:nvSpPr>
        <p:spPr>
          <a:xfrm>
            <a:off x="4572000" y="4293096"/>
            <a:ext cx="792088" cy="64807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183404"/>
              <a:gd name="adj5" fmla="val 12500"/>
            </a:avLst>
          </a:prstGeom>
          <a:solidFill>
            <a:srgbClr val="0977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9777D"/>
              </a:solidFill>
            </a:endParaRPr>
          </a:p>
        </p:txBody>
      </p:sp>
      <p:sp>
        <p:nvSpPr>
          <p:cNvPr id="39" name="Круговая стрелка 38"/>
          <p:cNvSpPr/>
          <p:nvPr/>
        </p:nvSpPr>
        <p:spPr>
          <a:xfrm>
            <a:off x="7380312" y="4941168"/>
            <a:ext cx="864096" cy="57606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521226"/>
              <a:gd name="adj5" fmla="val 12500"/>
            </a:avLst>
          </a:prstGeom>
          <a:solidFill>
            <a:srgbClr val="0977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9777D"/>
              </a:solidFill>
            </a:endParaRPr>
          </a:p>
        </p:txBody>
      </p:sp>
      <p:sp>
        <p:nvSpPr>
          <p:cNvPr id="40" name="Круговая стрелка 39"/>
          <p:cNvSpPr/>
          <p:nvPr/>
        </p:nvSpPr>
        <p:spPr>
          <a:xfrm rot="2353924" flipH="1">
            <a:off x="4978906" y="3223967"/>
            <a:ext cx="1702980" cy="1256675"/>
          </a:xfrm>
          <a:prstGeom prst="circularArrow">
            <a:avLst>
              <a:gd name="adj1" fmla="val 8178"/>
              <a:gd name="adj2" fmla="val 1142319"/>
              <a:gd name="adj3" fmla="val 20786116"/>
              <a:gd name="adj4" fmla="val 14831581"/>
              <a:gd name="adj5" fmla="val 12500"/>
            </a:avLst>
          </a:prstGeom>
          <a:solidFill>
            <a:srgbClr val="0977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9777D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51920" y="57332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74D18"/>
                </a:solidFill>
              </a:rPr>
              <a:t>Фенолформальдегидная </a:t>
            </a:r>
          </a:p>
          <a:p>
            <a:pPr algn="ctr"/>
            <a:r>
              <a:rPr lang="ru-RU" sz="1400" b="1" dirty="0" smtClean="0">
                <a:solidFill>
                  <a:srgbClr val="074D18"/>
                </a:solidFill>
              </a:rPr>
              <a:t>смола</a:t>
            </a:r>
          </a:p>
        </p:txBody>
      </p:sp>
      <p:sp>
        <p:nvSpPr>
          <p:cNvPr id="42" name="Круговая стрелка 41"/>
          <p:cNvSpPr/>
          <p:nvPr/>
        </p:nvSpPr>
        <p:spPr>
          <a:xfrm rot="19526227" flipH="1" flipV="1">
            <a:off x="5348448" y="4591384"/>
            <a:ext cx="2232050" cy="2162420"/>
          </a:xfrm>
          <a:prstGeom prst="circularArrow">
            <a:avLst>
              <a:gd name="adj1" fmla="val 2622"/>
              <a:gd name="adj2" fmla="val 1142319"/>
              <a:gd name="adj3" fmla="val 20683298"/>
              <a:gd name="adj4" fmla="val 15651853"/>
              <a:gd name="adj5" fmla="val 4633"/>
            </a:avLst>
          </a:prstGeom>
          <a:solidFill>
            <a:srgbClr val="0977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9777D"/>
              </a:solidFill>
            </a:endParaRPr>
          </a:p>
        </p:txBody>
      </p:sp>
      <p:sp>
        <p:nvSpPr>
          <p:cNvPr id="43" name="Круговая стрелка 42"/>
          <p:cNvSpPr/>
          <p:nvPr/>
        </p:nvSpPr>
        <p:spPr>
          <a:xfrm rot="21212724" flipH="1" flipV="1">
            <a:off x="1668929" y="5587308"/>
            <a:ext cx="1300280" cy="949659"/>
          </a:xfrm>
          <a:prstGeom prst="circularArrow">
            <a:avLst>
              <a:gd name="adj1" fmla="val 8178"/>
              <a:gd name="adj2" fmla="val 1142319"/>
              <a:gd name="adj3" fmla="val 20786116"/>
              <a:gd name="adj4" fmla="val 14831581"/>
              <a:gd name="adj5" fmla="val 12500"/>
            </a:avLst>
          </a:prstGeom>
          <a:solidFill>
            <a:srgbClr val="0977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9777D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67744" y="638132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9777D"/>
                </a:solidFill>
              </a:rPr>
              <a:t>Склад готовой продукции</a:t>
            </a:r>
          </a:p>
        </p:txBody>
      </p:sp>
      <p:sp>
        <p:nvSpPr>
          <p:cNvPr id="45" name="Круговая стрелка 44"/>
          <p:cNvSpPr/>
          <p:nvPr/>
        </p:nvSpPr>
        <p:spPr>
          <a:xfrm rot="6124632" flipH="1" flipV="1">
            <a:off x="233741" y="4493607"/>
            <a:ext cx="1025460" cy="1307322"/>
          </a:xfrm>
          <a:prstGeom prst="circularArrow">
            <a:avLst>
              <a:gd name="adj1" fmla="val 8178"/>
              <a:gd name="adj2" fmla="val 1142319"/>
              <a:gd name="adj3" fmla="val 20786116"/>
              <a:gd name="adj4" fmla="val 13029557"/>
              <a:gd name="adj5" fmla="val 12500"/>
            </a:avLst>
          </a:prstGeom>
          <a:solidFill>
            <a:srgbClr val="0977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9777D"/>
              </a:solidFill>
            </a:endParaRPr>
          </a:p>
        </p:txBody>
      </p:sp>
      <p:sp>
        <p:nvSpPr>
          <p:cNvPr id="47" name="Круговая стрелка 46"/>
          <p:cNvSpPr/>
          <p:nvPr/>
        </p:nvSpPr>
        <p:spPr>
          <a:xfrm rot="4740615" flipH="1">
            <a:off x="1502346" y="3592181"/>
            <a:ext cx="720080" cy="64807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183404"/>
              <a:gd name="adj5" fmla="val 12500"/>
            </a:avLst>
          </a:prstGeom>
          <a:solidFill>
            <a:srgbClr val="0977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9777D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339752" y="1052736"/>
            <a:ext cx="1368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74D18"/>
                </a:solidFill>
              </a:rPr>
              <a:t>Сырье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195736" y="4653136"/>
            <a:ext cx="9361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9777D"/>
                </a:solidFill>
              </a:rPr>
              <a:t>Заказчик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52400" y="2861320"/>
            <a:ext cx="20517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74D18"/>
                </a:solidFill>
              </a:rPr>
              <a:t>Готовая продукция</a:t>
            </a:r>
          </a:p>
        </p:txBody>
      </p:sp>
    </p:spTree>
    <p:extLst>
      <p:ext uri="{BB962C8B-B14F-4D97-AF65-F5344CB8AC3E}">
        <p14:creationId xmlns="" xmlns:p14="http://schemas.microsoft.com/office/powerpoint/2010/main" val="2320527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148263" y="260353"/>
            <a:ext cx="3643312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3855" y="836613"/>
            <a:ext cx="8467725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31" y="66576"/>
            <a:ext cx="994434" cy="7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32996" y="885681"/>
            <a:ext cx="8792308" cy="144463"/>
          </a:xfrm>
          <a:prstGeom prst="rect">
            <a:avLst/>
          </a:prstGeom>
          <a:gradFill rotWithShape="0">
            <a:gsLst>
              <a:gs pos="0">
                <a:srgbClr val="E9E9E9"/>
              </a:gs>
              <a:gs pos="100000">
                <a:srgbClr val="00808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80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7A9166-B31E-45C6-93E5-26D04F10127A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3855" y="96138"/>
            <a:ext cx="780645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500" dirty="0" smtClean="0">
                <a:ln>
                  <a:solidFill>
                    <a:srgbClr val="09777D"/>
                  </a:solidFill>
                </a:ln>
                <a:solidFill>
                  <a:srgbClr val="09777D"/>
                </a:solidFill>
              </a:rPr>
              <a:t>СОЦИАЛЬНАЯ ПОЛИТИКА</a:t>
            </a:r>
            <a:endParaRPr lang="ru-RU" sz="2500" dirty="0">
              <a:ln>
                <a:solidFill>
                  <a:srgbClr val="09777D"/>
                </a:solidFill>
              </a:ln>
              <a:solidFill>
                <a:srgbClr val="09777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24208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  <a:t/>
            </a:r>
            <a:b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</a:br>
            <a: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  <a:t/>
            </a:r>
            <a:b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</a:br>
            <a:endParaRPr lang="ru-RU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2460096585"/>
              </p:ext>
            </p:extLst>
          </p:nvPr>
        </p:nvGraphicFramePr>
        <p:xfrm>
          <a:off x="-684584" y="1052736"/>
          <a:ext cx="10945216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320527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148263" y="260353"/>
            <a:ext cx="3643312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3855" y="836613"/>
            <a:ext cx="8467725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994434" cy="7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32996" y="885681"/>
            <a:ext cx="8792308" cy="144463"/>
          </a:xfrm>
          <a:prstGeom prst="rect">
            <a:avLst/>
          </a:prstGeom>
          <a:gradFill rotWithShape="0">
            <a:gsLst>
              <a:gs pos="0">
                <a:srgbClr val="E9E9E9"/>
              </a:gs>
              <a:gs pos="100000">
                <a:srgbClr val="00808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80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7A9166-B31E-45C6-93E5-26D04F10127A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3528" y="260648"/>
            <a:ext cx="780645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500" dirty="0" smtClean="0">
                <a:ln>
                  <a:solidFill>
                    <a:srgbClr val="09777D"/>
                  </a:solidFill>
                </a:ln>
                <a:solidFill>
                  <a:srgbClr val="09777D"/>
                </a:solidFill>
              </a:rPr>
              <a:t>Работаем и отдыхаем вместе</a:t>
            </a:r>
            <a:endParaRPr lang="ru-RU" sz="2500" dirty="0">
              <a:ln>
                <a:solidFill>
                  <a:srgbClr val="09777D"/>
                </a:solidFill>
              </a:ln>
              <a:solidFill>
                <a:srgbClr val="09777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24208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  <a:t/>
            </a:r>
            <a:b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</a:br>
            <a: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  <a:t/>
            </a:r>
            <a:b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</a:br>
            <a:endParaRPr lang="ru-RU" dirty="0"/>
          </a:p>
        </p:txBody>
      </p:sp>
      <p:pic>
        <p:nvPicPr>
          <p:cNvPr id="41986" name="Picture 2" descr="C:\Users\Elena.Veshagina\Desktop\Презентации\Фото для презентации\сборная команда ООО Метадине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124744"/>
            <a:ext cx="3312368" cy="2088232"/>
          </a:xfrm>
          <a:prstGeom prst="rect">
            <a:avLst/>
          </a:prstGeom>
          <a:noFill/>
        </p:spPr>
      </p:pic>
      <p:pic>
        <p:nvPicPr>
          <p:cNvPr id="41987" name="Picture 3" descr="C:\Users\Elena.Veshagina\Desktop\Презентации\Фото для презентации\IMG_75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797152"/>
            <a:ext cx="2520280" cy="1680187"/>
          </a:xfrm>
          <a:prstGeom prst="rect">
            <a:avLst/>
          </a:prstGeom>
          <a:noFill/>
        </p:spPr>
      </p:pic>
      <p:pic>
        <p:nvPicPr>
          <p:cNvPr id="41988" name="Picture 4" descr="C:\Users\Elena.Veshagina\Desktop\Презентации\Фото для презентации\IMG_61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124744"/>
            <a:ext cx="3011856" cy="2007904"/>
          </a:xfrm>
          <a:prstGeom prst="rect">
            <a:avLst/>
          </a:prstGeom>
          <a:noFill/>
        </p:spPr>
      </p:pic>
      <p:pic>
        <p:nvPicPr>
          <p:cNvPr id="41989" name="Picture 5" descr="C:\Users\Elena.Veshagina\Desktop\Презентации\Фото для презентации\IMG_287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1124744"/>
            <a:ext cx="1961637" cy="2942456"/>
          </a:xfrm>
          <a:prstGeom prst="rect">
            <a:avLst/>
          </a:prstGeom>
          <a:noFill/>
        </p:spPr>
      </p:pic>
      <p:pic>
        <p:nvPicPr>
          <p:cNvPr id="41990" name="Picture 6" descr="C:\Users\Elena.Veshagina\Desktop\Презентации\Фото для презентации\(650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4725144"/>
            <a:ext cx="2592675" cy="1728192"/>
          </a:xfrm>
          <a:prstGeom prst="rect">
            <a:avLst/>
          </a:prstGeom>
          <a:noFill/>
        </p:spPr>
      </p:pic>
      <p:pic>
        <p:nvPicPr>
          <p:cNvPr id="41991" name="Picture 7" descr="C:\Users\Elena.Veshagina\Desktop\Презентации\Фото для презентации\IMG_297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4149080"/>
            <a:ext cx="3024336" cy="201720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67544" y="357301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9777D"/>
                </a:solidFill>
              </a:rPr>
              <a:t>Корпоративные праздники</a:t>
            </a:r>
            <a:endParaRPr lang="ru-RU" sz="2000" b="1" dirty="0">
              <a:solidFill>
                <a:srgbClr val="09777D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6216" y="3429000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9777D"/>
                </a:solidFill>
              </a:rPr>
              <a:t>Тимбилдинги</a:t>
            </a:r>
            <a:r>
              <a:rPr lang="ru-RU" sz="2000" b="1" dirty="0" smtClean="0">
                <a:solidFill>
                  <a:srgbClr val="09777D"/>
                </a:solidFill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09777D"/>
                </a:solidFill>
              </a:rPr>
              <a:t>и спортивные мероприятия</a:t>
            </a:r>
            <a:endParaRPr lang="ru-RU" sz="2000" b="1" dirty="0">
              <a:solidFill>
                <a:srgbClr val="09777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0527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148263" y="260353"/>
            <a:ext cx="3643312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3855" y="836613"/>
            <a:ext cx="8467725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994434" cy="7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32996" y="885681"/>
            <a:ext cx="8792308" cy="144463"/>
          </a:xfrm>
          <a:prstGeom prst="rect">
            <a:avLst/>
          </a:prstGeom>
          <a:gradFill rotWithShape="0">
            <a:gsLst>
              <a:gs pos="0">
                <a:srgbClr val="E9E9E9"/>
              </a:gs>
              <a:gs pos="100000">
                <a:srgbClr val="00808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80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7A9166-B31E-45C6-93E5-26D04F10127A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3528" y="260648"/>
            <a:ext cx="780645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500" dirty="0" smtClean="0">
                <a:ln>
                  <a:solidFill>
                    <a:srgbClr val="09777D"/>
                  </a:solidFill>
                </a:ln>
                <a:solidFill>
                  <a:srgbClr val="09777D"/>
                </a:solidFill>
              </a:rPr>
              <a:t>МЫ ПРЕДЛАГАЕМ</a:t>
            </a:r>
            <a:endParaRPr lang="ru-RU" sz="2500" dirty="0">
              <a:ln>
                <a:solidFill>
                  <a:srgbClr val="09777D"/>
                </a:solidFill>
              </a:ln>
              <a:solidFill>
                <a:srgbClr val="09777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24208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  <a:t/>
            </a:r>
            <a:b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</a:br>
            <a: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  <a:t/>
            </a:r>
            <a:b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</a:br>
            <a:endParaRPr lang="ru-RU" dirty="0"/>
          </a:p>
        </p:txBody>
      </p:sp>
      <p:graphicFrame>
        <p:nvGraphicFramePr>
          <p:cNvPr id="21" name="Схема 20"/>
          <p:cNvGraphicFramePr/>
          <p:nvPr/>
        </p:nvGraphicFramePr>
        <p:xfrm>
          <a:off x="179512" y="1124744"/>
          <a:ext cx="87129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320527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23855" y="1340768"/>
            <a:ext cx="8339091" cy="501719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ru-RU" sz="2800" b="1" dirty="0" smtClean="0">
                <a:latin typeface="Arial" charset="0"/>
                <a:cs typeface="Arial" charset="0"/>
              </a:rPr>
              <a:t/>
            </a:r>
            <a:br>
              <a:rPr lang="ru-RU" sz="2800" b="1" dirty="0" smtClean="0">
                <a:latin typeface="Arial" charset="0"/>
                <a:cs typeface="Arial" charset="0"/>
              </a:rPr>
            </a:br>
            <a:r>
              <a:rPr lang="en-US" sz="28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smtClean="0">
                <a:latin typeface="Arial" charset="0"/>
                <a:cs typeface="Arial" charset="0"/>
              </a:rPr>
              <a:t>           </a:t>
            </a:r>
            <a:r>
              <a:rPr lang="ru-RU" sz="900" b="1" dirty="0" smtClean="0">
                <a:latin typeface="Arial" charset="0"/>
                <a:cs typeface="Arial" charset="0"/>
              </a:rPr>
              <a:t/>
            </a:r>
            <a:br>
              <a:rPr lang="ru-RU" sz="900" b="1" dirty="0" smtClean="0">
                <a:latin typeface="Arial" charset="0"/>
                <a:cs typeface="Arial" charset="0"/>
              </a:rPr>
            </a:br>
            <a:r>
              <a:rPr lang="ru-RU" sz="2800" b="1" dirty="0" smtClean="0">
                <a:latin typeface="Arial" charset="0"/>
                <a:cs typeface="Arial" charset="0"/>
              </a:rPr>
              <a:t/>
            </a:r>
            <a:br>
              <a:rPr lang="ru-RU" sz="2800" b="1" dirty="0" smtClean="0">
                <a:latin typeface="Arial" charset="0"/>
                <a:cs typeface="Arial" charset="0"/>
              </a:rPr>
            </a:br>
            <a:r>
              <a:rPr lang="ru-RU" sz="2800" b="1" dirty="0" smtClean="0">
                <a:latin typeface="Arial" charset="0"/>
                <a:cs typeface="Arial" charset="0"/>
              </a:rPr>
              <a:t/>
            </a:r>
            <a:br>
              <a:rPr lang="ru-RU" sz="2800" b="1" dirty="0" smtClean="0">
                <a:latin typeface="Arial" charset="0"/>
                <a:cs typeface="Arial" charset="0"/>
              </a:rPr>
            </a:br>
            <a:r>
              <a:rPr lang="ru-RU" sz="2800" b="1" dirty="0" smtClean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r>
              <a:rPr lang="en-US" sz="1800" dirty="0" smtClean="0">
                <a:solidFill>
                  <a:srgbClr val="007033"/>
                </a:solidFill>
                <a:cs typeface="Arial" charset="0"/>
              </a:rPr>
              <a:t/>
            </a:r>
            <a:br>
              <a:rPr lang="en-US" sz="1800" dirty="0" smtClean="0">
                <a:solidFill>
                  <a:srgbClr val="007033"/>
                </a:solidFill>
                <a:cs typeface="Arial" charset="0"/>
              </a:rPr>
            </a:br>
            <a:r>
              <a:rPr lang="en-US" sz="1600" dirty="0" smtClean="0">
                <a:solidFill>
                  <a:srgbClr val="007033"/>
                </a:solidFill>
                <a:latin typeface="Arial" charset="0"/>
                <a:cs typeface="Arial" charset="0"/>
              </a:rPr>
              <a:t/>
            </a:r>
            <a:br>
              <a:rPr lang="en-US" sz="1600" dirty="0" smtClean="0">
                <a:solidFill>
                  <a:srgbClr val="007033"/>
                </a:solidFill>
                <a:latin typeface="Arial" charset="0"/>
                <a:cs typeface="Arial" charset="0"/>
              </a:rPr>
            </a:br>
            <a:endParaRPr lang="en-US" sz="1200" dirty="0" smtClean="0">
              <a:solidFill>
                <a:srgbClr val="007033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48263" y="260353"/>
            <a:ext cx="3643312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3855" y="836613"/>
            <a:ext cx="8467725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31" y="66576"/>
            <a:ext cx="994434" cy="7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32996" y="885681"/>
            <a:ext cx="8792308" cy="144463"/>
          </a:xfrm>
          <a:prstGeom prst="rect">
            <a:avLst/>
          </a:prstGeom>
          <a:gradFill rotWithShape="0">
            <a:gsLst>
              <a:gs pos="0">
                <a:srgbClr val="E9E9E9"/>
              </a:gs>
              <a:gs pos="100000">
                <a:srgbClr val="00808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80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7A9166-B31E-45C6-93E5-26D04F10127A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142877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323855" y="1268760"/>
          <a:ext cx="8496617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/>
          <p:cNvSpPr/>
          <p:nvPr/>
        </p:nvSpPr>
        <p:spPr>
          <a:xfrm>
            <a:off x="5148263" y="260353"/>
            <a:ext cx="3643312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3855" y="836613"/>
            <a:ext cx="8467725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31" y="66576"/>
            <a:ext cx="994434" cy="7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32996" y="885681"/>
            <a:ext cx="8792308" cy="144463"/>
          </a:xfrm>
          <a:prstGeom prst="rect">
            <a:avLst/>
          </a:prstGeom>
          <a:gradFill rotWithShape="0">
            <a:gsLst>
              <a:gs pos="0">
                <a:srgbClr val="E9E9E9"/>
              </a:gs>
              <a:gs pos="100000">
                <a:srgbClr val="00808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80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7A9166-B31E-45C6-93E5-26D04F10127A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3855" y="96138"/>
            <a:ext cx="780645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500" dirty="0" smtClean="0">
                <a:ln>
                  <a:solidFill>
                    <a:srgbClr val="09777D"/>
                  </a:solidFill>
                </a:ln>
                <a:solidFill>
                  <a:srgbClr val="09777D"/>
                </a:solidFill>
              </a:rPr>
              <a:t>«МЕТАДИНЕА» - это </a:t>
            </a:r>
            <a:endParaRPr lang="ru-RU" sz="2500" dirty="0">
              <a:ln>
                <a:solidFill>
                  <a:srgbClr val="09777D"/>
                </a:solidFill>
              </a:ln>
              <a:solidFill>
                <a:srgbClr val="09777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21328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  <a:t/>
            </a:r>
            <a:b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</a:br>
            <a: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  <a:t/>
            </a:r>
            <a:b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0527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148263" y="260353"/>
            <a:ext cx="3643312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3855" y="836613"/>
            <a:ext cx="8467725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31" y="66576"/>
            <a:ext cx="994434" cy="7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32996" y="885681"/>
            <a:ext cx="8792308" cy="144463"/>
          </a:xfrm>
          <a:prstGeom prst="rect">
            <a:avLst/>
          </a:prstGeom>
          <a:gradFill rotWithShape="0">
            <a:gsLst>
              <a:gs pos="0">
                <a:srgbClr val="E9E9E9"/>
              </a:gs>
              <a:gs pos="100000">
                <a:srgbClr val="00808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80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7A9166-B31E-45C6-93E5-26D04F10127A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3855" y="96138"/>
            <a:ext cx="780645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500" dirty="0" smtClean="0">
                <a:ln>
                  <a:solidFill>
                    <a:srgbClr val="09777D"/>
                  </a:solidFill>
                </a:ln>
                <a:solidFill>
                  <a:srgbClr val="09777D"/>
                </a:solidFill>
              </a:rPr>
              <a:t>ИСТОРИЯ РАЗВИТИЯ </a:t>
            </a:r>
            <a:endParaRPr lang="ru-RU" sz="2500" dirty="0">
              <a:ln>
                <a:solidFill>
                  <a:srgbClr val="09777D"/>
                </a:solidFill>
              </a:ln>
              <a:solidFill>
                <a:srgbClr val="09777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21328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  <a:t/>
            </a:r>
            <a:b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</a:br>
            <a: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  <a:t/>
            </a:r>
            <a:b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</a:br>
            <a:endParaRPr lang="ru-RU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323528" y="1397000"/>
          <a:ext cx="856895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Овал 10"/>
          <p:cNvSpPr/>
          <p:nvPr/>
        </p:nvSpPr>
        <p:spPr>
          <a:xfrm>
            <a:off x="6444208" y="2492896"/>
            <a:ext cx="792088" cy="792088"/>
          </a:xfrm>
          <a:prstGeom prst="ellipse">
            <a:avLst/>
          </a:prstGeom>
          <a:solidFill>
            <a:srgbClr val="074D18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508104" y="1844824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ru-RU" sz="1600" b="1" dirty="0" smtClean="0">
                <a:solidFill>
                  <a:srgbClr val="007033"/>
                </a:solidFill>
              </a:rPr>
              <a:t>2017 – Запуск второй  установки формалина</a:t>
            </a:r>
          </a:p>
        </p:txBody>
      </p:sp>
    </p:spTree>
    <p:extLst>
      <p:ext uri="{BB962C8B-B14F-4D97-AF65-F5344CB8AC3E}">
        <p14:creationId xmlns="" xmlns:p14="http://schemas.microsoft.com/office/powerpoint/2010/main" val="2320527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148263" y="260353"/>
            <a:ext cx="3643312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3528" y="692696"/>
            <a:ext cx="8467725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31" y="66576"/>
            <a:ext cx="994434" cy="7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32996" y="885681"/>
            <a:ext cx="8792308" cy="144463"/>
          </a:xfrm>
          <a:prstGeom prst="rect">
            <a:avLst/>
          </a:prstGeom>
          <a:gradFill rotWithShape="0">
            <a:gsLst>
              <a:gs pos="0">
                <a:srgbClr val="E9E9E9"/>
              </a:gs>
              <a:gs pos="100000">
                <a:srgbClr val="00808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80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7A9166-B31E-45C6-93E5-26D04F10127A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3855" y="96138"/>
            <a:ext cx="780645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500" dirty="0" smtClean="0">
                <a:ln>
                  <a:solidFill>
                    <a:srgbClr val="09777D"/>
                  </a:solidFill>
                </a:ln>
                <a:solidFill>
                  <a:srgbClr val="09777D"/>
                </a:solidFill>
              </a:rPr>
              <a:t>«МЕТАДИНЕА» СЕГОДНЯ</a:t>
            </a:r>
            <a:endParaRPr lang="ru-RU" sz="2500" dirty="0">
              <a:ln>
                <a:solidFill>
                  <a:srgbClr val="09777D"/>
                </a:solidFill>
              </a:ln>
              <a:solidFill>
                <a:srgbClr val="09777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21328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  <a:t/>
            </a:r>
            <a:b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</a:br>
            <a: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  <a:t/>
            </a:r>
            <a:b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</a:br>
            <a:endParaRPr lang="ru-RU" dirty="0"/>
          </a:p>
        </p:txBody>
      </p:sp>
      <p:graphicFrame>
        <p:nvGraphicFramePr>
          <p:cNvPr id="13" name="Схема 12"/>
          <p:cNvGraphicFramePr/>
          <p:nvPr/>
        </p:nvGraphicFramePr>
        <p:xfrm>
          <a:off x="251520" y="4293096"/>
          <a:ext cx="8712968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7" name="Схема 16"/>
          <p:cNvGraphicFramePr/>
          <p:nvPr/>
        </p:nvGraphicFramePr>
        <p:xfrm>
          <a:off x="1547664" y="1628800"/>
          <a:ext cx="6408712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39552" y="1052736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33"/>
                </a:solidFill>
              </a:rPr>
              <a:t>Производственные площадки</a:t>
            </a:r>
            <a:endParaRPr lang="ru-RU" sz="2800" b="1" dirty="0">
              <a:solidFill>
                <a:srgbClr val="00703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0527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148263" y="260353"/>
            <a:ext cx="3643312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3855" y="836613"/>
            <a:ext cx="8467725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31" y="66576"/>
            <a:ext cx="994434" cy="7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32996" y="885681"/>
            <a:ext cx="8792308" cy="144463"/>
          </a:xfrm>
          <a:prstGeom prst="rect">
            <a:avLst/>
          </a:prstGeom>
          <a:gradFill rotWithShape="0">
            <a:gsLst>
              <a:gs pos="0">
                <a:srgbClr val="E9E9E9"/>
              </a:gs>
              <a:gs pos="100000">
                <a:srgbClr val="00808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80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7A9166-B31E-45C6-93E5-26D04F10127A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3855" y="96138"/>
            <a:ext cx="780645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500" dirty="0" smtClean="0">
                <a:ln>
                  <a:solidFill>
                    <a:srgbClr val="09777D"/>
                  </a:solidFill>
                </a:ln>
                <a:solidFill>
                  <a:srgbClr val="09777D"/>
                </a:solidFill>
              </a:rPr>
              <a:t>СФЕРЫ ПРИМЕНЕНИЯ ПРОДУКТОВ «МЕТАДИНЕА» </a:t>
            </a:r>
            <a:endParaRPr lang="ru-RU" sz="2500" dirty="0">
              <a:ln>
                <a:solidFill>
                  <a:srgbClr val="09777D"/>
                </a:solidFill>
              </a:ln>
              <a:solidFill>
                <a:srgbClr val="09777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24208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  <a:t/>
            </a:r>
            <a:b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</a:br>
            <a: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  <a:t/>
            </a:r>
            <a:b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</a:b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67544" y="126876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lvl="0" algn="ctr"/>
            <a:endParaRPr lang="ru-RU" dirty="0">
              <a:solidFill>
                <a:srgbClr val="09777D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1680" y="1052736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9777D"/>
                </a:solidFill>
              </a:rPr>
              <a:t>Древесностружечные плиты</a:t>
            </a:r>
            <a:endParaRPr lang="ru-RU" sz="2400" b="1" dirty="0">
              <a:solidFill>
                <a:srgbClr val="09777D"/>
              </a:solidFill>
            </a:endParaRPr>
          </a:p>
        </p:txBody>
      </p:sp>
      <p:pic>
        <p:nvPicPr>
          <p:cNvPr id="7174" name="Picture 6" descr="http://dkvartnsk.ru/wp-content/uploads/2011/07/faner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293095"/>
            <a:ext cx="2232248" cy="188581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51520" y="378904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9777D"/>
                </a:solidFill>
              </a:rPr>
              <a:t>Фанера</a:t>
            </a:r>
          </a:p>
        </p:txBody>
      </p:sp>
      <p:pic>
        <p:nvPicPr>
          <p:cNvPr id="7176" name="Picture 8" descr="http://domina-sk.ru/images/iz-chego-stroit-dom/kleeniy-brus/kleeniy_br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556792"/>
            <a:ext cx="3024336" cy="137823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300192" y="285293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9777D"/>
                </a:solidFill>
              </a:rPr>
              <a:t>Клееный брус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44008" y="6165304"/>
            <a:ext cx="3923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9777D"/>
                </a:solidFill>
              </a:rPr>
              <a:t>Декоративные поверхности</a:t>
            </a:r>
          </a:p>
        </p:txBody>
      </p:sp>
      <p:pic>
        <p:nvPicPr>
          <p:cNvPr id="7182" name="Picture 14" descr="http://www.peredelka.tv/files/media/2012/10/jI7IJjmRv8DnSQ4XEnO8Lt1KXW0pgBT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573016"/>
            <a:ext cx="2448272" cy="1800200"/>
          </a:xfrm>
          <a:prstGeom prst="rect">
            <a:avLst/>
          </a:prstGeom>
          <a:noFill/>
        </p:spPr>
      </p:pic>
      <p:pic>
        <p:nvPicPr>
          <p:cNvPr id="7184" name="Picture 16" descr="http://happymodern.ru/wp-content/uploads/2015/11/Stenovie_paneli_33-650x9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3861048"/>
            <a:ext cx="1656184" cy="2303371"/>
          </a:xfrm>
          <a:prstGeom prst="rect">
            <a:avLst/>
          </a:prstGeom>
          <a:noFill/>
        </p:spPr>
      </p:pic>
      <p:pic>
        <p:nvPicPr>
          <p:cNvPr id="7186" name="Picture 18" descr="http://divani.kiev.ua/admin/upload/image/news/divani/%D0%B4%D1%81%D0%B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1484784"/>
            <a:ext cx="2592288" cy="2337380"/>
          </a:xfrm>
          <a:prstGeom prst="rect">
            <a:avLst/>
          </a:prstGeom>
          <a:noFill/>
        </p:spPr>
      </p:pic>
      <p:sp>
        <p:nvSpPr>
          <p:cNvPr id="23" name="Овал 22"/>
          <p:cNvSpPr/>
          <p:nvPr/>
        </p:nvSpPr>
        <p:spPr>
          <a:xfrm>
            <a:off x="2771800" y="2492896"/>
            <a:ext cx="3312368" cy="2448272"/>
          </a:xfrm>
          <a:prstGeom prst="ellipse">
            <a:avLst/>
          </a:prstGeom>
          <a:solidFill>
            <a:srgbClr val="0977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Смолы для </a:t>
            </a:r>
            <a:r>
              <a:rPr lang="ru-RU" sz="2000" b="1" dirty="0" err="1" smtClean="0">
                <a:solidFill>
                  <a:schemeClr val="bg1"/>
                </a:solidFill>
              </a:rPr>
              <a:t>дерево-обрабатывающей</a:t>
            </a:r>
            <a:r>
              <a:rPr lang="ru-RU" sz="2000" b="1" dirty="0" smtClean="0">
                <a:solidFill>
                  <a:schemeClr val="bg1"/>
                </a:solidFill>
              </a:rPr>
              <a:t> промышленности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0527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148263" y="260353"/>
            <a:ext cx="3643312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3855" y="836613"/>
            <a:ext cx="8467725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31" y="66576"/>
            <a:ext cx="994434" cy="7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32996" y="885681"/>
            <a:ext cx="8792308" cy="144463"/>
          </a:xfrm>
          <a:prstGeom prst="rect">
            <a:avLst/>
          </a:prstGeom>
          <a:gradFill rotWithShape="0">
            <a:gsLst>
              <a:gs pos="0">
                <a:srgbClr val="E9E9E9"/>
              </a:gs>
              <a:gs pos="100000">
                <a:srgbClr val="00808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80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7A9166-B31E-45C6-93E5-26D04F10127A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3855" y="96138"/>
            <a:ext cx="780645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500" dirty="0" smtClean="0">
                <a:ln>
                  <a:solidFill>
                    <a:srgbClr val="09777D"/>
                  </a:solidFill>
                </a:ln>
                <a:solidFill>
                  <a:srgbClr val="09777D"/>
                </a:solidFill>
              </a:rPr>
              <a:t>СФЕРЫ ПРИМЕНЕНИЯ ПРОДУКТОВ «МЕТАДИНЕА» </a:t>
            </a:r>
            <a:endParaRPr lang="ru-RU" sz="2500" dirty="0">
              <a:ln>
                <a:solidFill>
                  <a:srgbClr val="09777D"/>
                </a:solidFill>
              </a:ln>
              <a:solidFill>
                <a:srgbClr val="09777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24208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  <a:t/>
            </a:r>
            <a:b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</a:br>
            <a: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  <a:t/>
            </a:r>
            <a:b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</a:b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67544" y="126876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lvl="0" algn="ctr"/>
            <a:endParaRPr lang="ru-RU" dirty="0">
              <a:solidFill>
                <a:srgbClr val="09777D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4168" y="3284984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9777D"/>
                </a:solidFill>
              </a:rPr>
              <a:t>Абразивные материалы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39752" y="4653136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9777D"/>
                </a:solidFill>
              </a:rPr>
              <a:t>Огнеупорные материалы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03648" y="1196752"/>
            <a:ext cx="284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rgbClr val="09777D"/>
                </a:solidFill>
              </a:rPr>
              <a:t>Шумоизоляция</a:t>
            </a:r>
            <a:endParaRPr lang="ru-RU" sz="2400" b="1" dirty="0" smtClean="0">
              <a:solidFill>
                <a:srgbClr val="09777D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4008" y="6165304"/>
            <a:ext cx="3733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9777D"/>
                </a:solidFill>
              </a:rPr>
              <a:t>Шинная промышленность</a:t>
            </a:r>
          </a:p>
        </p:txBody>
      </p:sp>
      <p:pic>
        <p:nvPicPr>
          <p:cNvPr id="33794" name="Picture 2" descr="http://test.stroybaza.by/upload/iblock/ebd/ebd7b80a714263e126d3bfee489b0c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052736"/>
            <a:ext cx="2701207" cy="2160240"/>
          </a:xfrm>
          <a:prstGeom prst="rect">
            <a:avLst/>
          </a:prstGeom>
          <a:noFill/>
        </p:spPr>
      </p:pic>
      <p:pic>
        <p:nvPicPr>
          <p:cNvPr id="33796" name="Picture 4" descr="http://aqualife37.ru/image/cache/data/%D0%90%D0%BA%D1%81%D0%B5%D1%81%D1%81%D1%83%D0%B0%D1%80%D1%8B/karton-basalt-alu-500x500-428x4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553743"/>
            <a:ext cx="2304256" cy="2304257"/>
          </a:xfrm>
          <a:prstGeom prst="rect">
            <a:avLst/>
          </a:prstGeom>
          <a:noFill/>
        </p:spPr>
      </p:pic>
      <p:pic>
        <p:nvPicPr>
          <p:cNvPr id="33800" name="Picture 8" descr="http://www.sportobzor.ru/uploads/images/low_tea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221088"/>
            <a:ext cx="2808312" cy="2106234"/>
          </a:xfrm>
          <a:prstGeom prst="rect">
            <a:avLst/>
          </a:prstGeom>
          <a:noFill/>
        </p:spPr>
      </p:pic>
      <p:sp>
        <p:nvSpPr>
          <p:cNvPr id="23" name="Овал 22"/>
          <p:cNvSpPr/>
          <p:nvPr/>
        </p:nvSpPr>
        <p:spPr>
          <a:xfrm>
            <a:off x="3131840" y="2348880"/>
            <a:ext cx="2952328" cy="2232248"/>
          </a:xfrm>
          <a:prstGeom prst="ellipse">
            <a:avLst/>
          </a:prstGeom>
          <a:solidFill>
            <a:srgbClr val="0977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/>
              <a:t>Промышленные смолы</a:t>
            </a:r>
          </a:p>
        </p:txBody>
      </p:sp>
      <p:pic>
        <p:nvPicPr>
          <p:cNvPr id="33802" name="Picture 10" descr="https://im0-tub-ru.yandex.net/i?id=8103ed6d3270f92271cc059153b63ca3&amp;n=33&amp;h=215&amp;w=29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700808"/>
            <a:ext cx="2800350" cy="2047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20527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148263" y="260353"/>
            <a:ext cx="3643312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3855" y="836613"/>
            <a:ext cx="8467725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31" y="66576"/>
            <a:ext cx="994434" cy="7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32996" y="885681"/>
            <a:ext cx="8792308" cy="144463"/>
          </a:xfrm>
          <a:prstGeom prst="rect">
            <a:avLst/>
          </a:prstGeom>
          <a:gradFill rotWithShape="0">
            <a:gsLst>
              <a:gs pos="0">
                <a:srgbClr val="E9E9E9"/>
              </a:gs>
              <a:gs pos="100000">
                <a:srgbClr val="00808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80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7A9166-B31E-45C6-93E5-26D04F10127A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3855" y="96138"/>
            <a:ext cx="780645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500" dirty="0" smtClean="0">
                <a:ln>
                  <a:solidFill>
                    <a:srgbClr val="09777D"/>
                  </a:solidFill>
                </a:ln>
                <a:solidFill>
                  <a:srgbClr val="09777D"/>
                </a:solidFill>
              </a:rPr>
              <a:t>СФЕРЫ ПРИМЕНЕНИЯ ПРОДУКТОВ «МЕТАДИНЕА» </a:t>
            </a:r>
            <a:endParaRPr lang="ru-RU" sz="2500" dirty="0">
              <a:ln>
                <a:solidFill>
                  <a:srgbClr val="09777D"/>
                </a:solidFill>
              </a:ln>
              <a:solidFill>
                <a:srgbClr val="09777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24208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  <a:t/>
            </a:r>
            <a:b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</a:br>
            <a: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  <a:t/>
            </a:r>
            <a:b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</a:b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67544" y="126876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lvl="0" algn="ctr"/>
            <a:endParaRPr lang="ru-RU" dirty="0">
              <a:solidFill>
                <a:srgbClr val="09777D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72200" y="357301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9777D"/>
                </a:solidFill>
              </a:rPr>
              <a:t>Стекловата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5536" y="4221088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9777D"/>
                </a:solidFill>
              </a:rPr>
              <a:t>Базальтовая вата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59832" y="4869160"/>
            <a:ext cx="284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9777D"/>
                </a:solidFill>
              </a:rPr>
              <a:t>Каменная вата</a:t>
            </a:r>
          </a:p>
        </p:txBody>
      </p:sp>
      <p:pic>
        <p:nvPicPr>
          <p:cNvPr id="35842" name="Picture 2" descr="http://www.skglobus.ru/filestorage/wiki/elements/5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8593" y="980728"/>
            <a:ext cx="3175407" cy="2376264"/>
          </a:xfrm>
          <a:prstGeom prst="rect">
            <a:avLst/>
          </a:prstGeom>
          <a:noFill/>
        </p:spPr>
      </p:pic>
      <p:pic>
        <p:nvPicPr>
          <p:cNvPr id="35844" name="Picture 4" descr="https://derevostroika.ru/wp-content/uploads/2016/12/kamennaya-va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193704"/>
            <a:ext cx="3028684" cy="2664296"/>
          </a:xfrm>
          <a:prstGeom prst="rect">
            <a:avLst/>
          </a:prstGeom>
          <a:noFill/>
        </p:spPr>
      </p:pic>
      <p:pic>
        <p:nvPicPr>
          <p:cNvPr id="35846" name="Picture 6" descr="https://im0-tub-ru.yandex.net/i?id=deb38db8b1965007c1e0b0d534190e88&amp;n=33&amp;h=150&amp;w=2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060847"/>
            <a:ext cx="3059832" cy="2021915"/>
          </a:xfrm>
          <a:prstGeom prst="rect">
            <a:avLst/>
          </a:prstGeom>
          <a:noFill/>
        </p:spPr>
      </p:pic>
      <p:sp>
        <p:nvSpPr>
          <p:cNvPr id="23" name="Овал 22"/>
          <p:cNvSpPr/>
          <p:nvPr/>
        </p:nvSpPr>
        <p:spPr>
          <a:xfrm>
            <a:off x="2915816" y="2204864"/>
            <a:ext cx="3312368" cy="2376264"/>
          </a:xfrm>
          <a:prstGeom prst="ellipse">
            <a:avLst/>
          </a:prstGeom>
          <a:solidFill>
            <a:srgbClr val="0977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Смолы для теплоизоляции на основе минеральной ваты</a:t>
            </a:r>
          </a:p>
        </p:txBody>
      </p:sp>
    </p:spTree>
    <p:extLst>
      <p:ext uri="{BB962C8B-B14F-4D97-AF65-F5344CB8AC3E}">
        <p14:creationId xmlns="" xmlns:p14="http://schemas.microsoft.com/office/powerpoint/2010/main" val="2320527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148263" y="260353"/>
            <a:ext cx="3643312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3855" y="836613"/>
            <a:ext cx="8467725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31" y="66576"/>
            <a:ext cx="994434" cy="7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32996" y="885681"/>
            <a:ext cx="8792308" cy="144463"/>
          </a:xfrm>
          <a:prstGeom prst="rect">
            <a:avLst/>
          </a:prstGeom>
          <a:gradFill rotWithShape="0">
            <a:gsLst>
              <a:gs pos="0">
                <a:srgbClr val="E9E9E9"/>
              </a:gs>
              <a:gs pos="100000">
                <a:srgbClr val="00808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80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7A9166-B31E-45C6-93E5-26D04F10127A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3855" y="96138"/>
            <a:ext cx="780645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500" dirty="0" smtClean="0">
                <a:ln>
                  <a:solidFill>
                    <a:srgbClr val="09777D"/>
                  </a:solidFill>
                </a:ln>
                <a:solidFill>
                  <a:srgbClr val="09777D"/>
                </a:solidFill>
              </a:rPr>
              <a:t>ПЕРСОНАЛ «МЕТАДИНЕА» - ЭТО</a:t>
            </a:r>
            <a:endParaRPr lang="ru-RU" sz="2500" dirty="0">
              <a:ln>
                <a:solidFill>
                  <a:srgbClr val="09777D"/>
                </a:solidFill>
              </a:ln>
              <a:solidFill>
                <a:srgbClr val="09777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24208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  <a:t/>
            </a:r>
            <a:b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</a:br>
            <a: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  <a:t/>
            </a:r>
            <a:b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</a:b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60493" y="1030144"/>
            <a:ext cx="86489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9777D"/>
                </a:solidFill>
              </a:rPr>
              <a:t>Технологи</a:t>
            </a:r>
          </a:p>
          <a:p>
            <a:pPr lvl="0" algn="r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9777D"/>
                </a:solidFill>
              </a:rPr>
              <a:t>Технические специалисты</a:t>
            </a:r>
          </a:p>
          <a:p>
            <a:pPr lvl="0" algn="r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9777D"/>
                </a:solidFill>
              </a:rPr>
              <a:t>   Аппаратчики синтеза</a:t>
            </a:r>
          </a:p>
          <a:p>
            <a:pPr lvl="0" algn="r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9777D"/>
                </a:solidFill>
              </a:rPr>
              <a:t>Аппаратчики </a:t>
            </a:r>
          </a:p>
          <a:p>
            <a:pPr lvl="0" algn="r"/>
            <a:r>
              <a:rPr lang="ru-RU" sz="2400" b="1" dirty="0" smtClean="0">
                <a:solidFill>
                  <a:srgbClr val="09777D"/>
                </a:solidFill>
              </a:rPr>
              <a:t>подготовки сырья</a:t>
            </a:r>
          </a:p>
          <a:p>
            <a:pPr lvl="0" algn="r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9777D"/>
                </a:solidFill>
              </a:rPr>
              <a:t>Лаборанты химического анализа</a:t>
            </a:r>
          </a:p>
          <a:p>
            <a:pPr lvl="0" algn="r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9777D"/>
                </a:solidFill>
              </a:rPr>
              <a:t>Слесари </a:t>
            </a:r>
            <a:r>
              <a:rPr lang="ru-RU" sz="2400" b="1" dirty="0" err="1" smtClean="0">
                <a:solidFill>
                  <a:srgbClr val="09777D"/>
                </a:solidFill>
              </a:rPr>
              <a:t>КИПиА</a:t>
            </a:r>
            <a:endParaRPr lang="ru-RU" sz="2400" b="1" dirty="0" smtClean="0">
              <a:solidFill>
                <a:srgbClr val="09777D"/>
              </a:solidFill>
            </a:endParaRPr>
          </a:p>
          <a:p>
            <a:pPr lvl="0" algn="r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9777D"/>
                </a:solidFill>
              </a:rPr>
              <a:t>Слесари промышленного оборудования</a:t>
            </a:r>
          </a:p>
          <a:p>
            <a:pPr lvl="0" algn="r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9777D"/>
                </a:solidFill>
              </a:rPr>
              <a:t>Электромонтеры</a:t>
            </a:r>
            <a:endParaRPr lang="ru-RU" sz="2400" b="1" dirty="0">
              <a:solidFill>
                <a:srgbClr val="09777D"/>
              </a:solidFill>
            </a:endParaRPr>
          </a:p>
        </p:txBody>
      </p:sp>
      <p:pic>
        <p:nvPicPr>
          <p:cNvPr id="37892" name="Picture 4" descr="http://structuredcablingtech.com/wp-content/uploads/iStock_000011119560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410" y="1268760"/>
            <a:ext cx="3662180" cy="2232248"/>
          </a:xfrm>
          <a:prstGeom prst="rect">
            <a:avLst/>
          </a:prstGeom>
          <a:noFill/>
        </p:spPr>
      </p:pic>
      <p:pic>
        <p:nvPicPr>
          <p:cNvPr id="37900" name="Picture 12" descr="https://cs7051.userapi.com/c636328/v636328772/59e84/QiVGwFDPXi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437112"/>
            <a:ext cx="4225427" cy="2160240"/>
          </a:xfrm>
          <a:prstGeom prst="rect">
            <a:avLst/>
          </a:prstGeom>
          <a:noFill/>
        </p:spPr>
      </p:pic>
      <p:pic>
        <p:nvPicPr>
          <p:cNvPr id="37904" name="Picture 16" descr="http://www.oilcareer.ru/_pu/11/695841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149080"/>
            <a:ext cx="3668103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20527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148263" y="260353"/>
            <a:ext cx="3643312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3855" y="836613"/>
            <a:ext cx="8467725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31" y="66576"/>
            <a:ext cx="994434" cy="7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32996" y="885681"/>
            <a:ext cx="8792308" cy="144463"/>
          </a:xfrm>
          <a:prstGeom prst="rect">
            <a:avLst/>
          </a:prstGeom>
          <a:gradFill rotWithShape="0">
            <a:gsLst>
              <a:gs pos="0">
                <a:srgbClr val="E9E9E9"/>
              </a:gs>
              <a:gs pos="100000">
                <a:srgbClr val="00808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80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7A9166-B31E-45C6-93E5-26D04F10127A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3855" y="96138"/>
            <a:ext cx="780645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500" dirty="0" smtClean="0">
                <a:ln>
                  <a:solidFill>
                    <a:srgbClr val="09777D"/>
                  </a:solidFill>
                </a:ln>
                <a:solidFill>
                  <a:srgbClr val="09777D"/>
                </a:solidFill>
              </a:rPr>
              <a:t>ПРОЦЕСС СИНТЕЗА</a:t>
            </a:r>
            <a:endParaRPr lang="ru-RU" sz="2500" dirty="0">
              <a:ln>
                <a:solidFill>
                  <a:srgbClr val="09777D"/>
                </a:solidFill>
              </a:ln>
              <a:solidFill>
                <a:srgbClr val="09777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7089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  <a:t/>
            </a:r>
            <a:br>
              <a:rPr lang="ru-RU" b="1" dirty="0" smtClean="0">
                <a:solidFill>
                  <a:srgbClr val="007033"/>
                </a:solidFill>
                <a:latin typeface="Arial" charset="0"/>
                <a:cs typeface="Arial" charset="0"/>
              </a:rPr>
            </a:br>
            <a:endParaRPr lang="ru-RU" b="1" dirty="0" smtClean="0">
              <a:solidFill>
                <a:srgbClr val="007033"/>
              </a:solidFill>
              <a:latin typeface="Arial" charset="0"/>
              <a:cs typeface="Arial" charset="0"/>
            </a:endParaRPr>
          </a:p>
          <a:p>
            <a:endParaRPr lang="ru-RU" b="1" dirty="0" smtClean="0">
              <a:solidFill>
                <a:srgbClr val="007033"/>
              </a:solidFill>
              <a:latin typeface="Arial" charset="0"/>
              <a:cs typeface="Arial" charset="0"/>
            </a:endParaRPr>
          </a:p>
          <a:p>
            <a:endParaRPr lang="ru-RU" dirty="0"/>
          </a:p>
        </p:txBody>
      </p:sp>
      <p:pic>
        <p:nvPicPr>
          <p:cNvPr id="39940" name="Picture 4" descr="https://cs7051.userapi.com/c636328/v636328772/59e70/UXcpjc1HVG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0005" y="1124744"/>
            <a:ext cx="4320480" cy="3240360"/>
          </a:xfrm>
          <a:prstGeom prst="rect">
            <a:avLst/>
          </a:prstGeom>
          <a:noFill/>
        </p:spPr>
      </p:pic>
      <p:pic>
        <p:nvPicPr>
          <p:cNvPr id="39938" name="Picture 2" descr="https://cs7051.userapi.com/c636328/v636328772/59e7a/McYenaHF2T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573016"/>
            <a:ext cx="3552395" cy="266429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23528" y="1340768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9777D"/>
                </a:solidFill>
              </a:rPr>
              <a:t>полностью  автоматизирован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9777D"/>
                </a:solidFill>
              </a:rPr>
              <a:t>реализован на базе </a:t>
            </a:r>
          </a:p>
          <a:p>
            <a:pPr algn="ctr"/>
            <a:r>
              <a:rPr lang="ru-RU" sz="2000" b="1" dirty="0" smtClean="0">
                <a:solidFill>
                  <a:srgbClr val="09777D"/>
                </a:solidFill>
              </a:rPr>
              <a:t>системы </a:t>
            </a:r>
            <a:r>
              <a:rPr lang="en-US" sz="2000" b="1" dirty="0" smtClean="0">
                <a:solidFill>
                  <a:srgbClr val="09777D"/>
                </a:solidFill>
              </a:rPr>
              <a:t>DELTA V</a:t>
            </a:r>
            <a:endParaRPr lang="ru-RU" sz="2000" b="1" dirty="0" smtClean="0">
              <a:solidFill>
                <a:srgbClr val="09777D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9777D"/>
                </a:solidFill>
              </a:rPr>
              <a:t>ведется дистанционно</a:t>
            </a:r>
            <a:endParaRPr lang="ru-RU" sz="2000" b="1" dirty="0">
              <a:solidFill>
                <a:srgbClr val="09777D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3068960"/>
            <a:ext cx="3816424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ln>
                  <a:solidFill>
                    <a:srgbClr val="09777D"/>
                  </a:solidFill>
                </a:ln>
                <a:solidFill>
                  <a:srgbClr val="09777D"/>
                </a:solidFill>
                <a:latin typeface="Arial" charset="0"/>
                <a:cs typeface="Arial" charset="0"/>
              </a:rPr>
              <a:t>АППАРАТЧИК</a:t>
            </a:r>
          </a:p>
          <a:p>
            <a:pPr algn="ctr"/>
            <a:r>
              <a:rPr lang="ru-RU" sz="2400" b="1" dirty="0" smtClean="0">
                <a:solidFill>
                  <a:srgbClr val="074D18"/>
                </a:solidFill>
              </a:rPr>
              <a:t>Ведет синтез смолы </a:t>
            </a:r>
          </a:p>
          <a:p>
            <a:pPr algn="ctr"/>
            <a:r>
              <a:rPr lang="ru-RU" sz="2400" b="1" dirty="0" smtClean="0">
                <a:solidFill>
                  <a:srgbClr val="074D18"/>
                </a:solidFill>
              </a:rPr>
              <a:t>в реакторе:</a:t>
            </a:r>
          </a:p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74D18"/>
                </a:solidFill>
              </a:rPr>
              <a:t>Осуществляет загрузку сырья</a:t>
            </a:r>
          </a:p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74D18"/>
                </a:solidFill>
              </a:rPr>
              <a:t>Ведет поликонденсацию</a:t>
            </a:r>
          </a:p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74D18"/>
                </a:solidFill>
              </a:rPr>
              <a:t>Контролирует параметры технологического процесса</a:t>
            </a:r>
          </a:p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74D18"/>
                </a:solidFill>
              </a:rPr>
              <a:t>Выполняет аналитический контроль</a:t>
            </a:r>
          </a:p>
        </p:txBody>
      </p:sp>
    </p:spTree>
    <p:extLst>
      <p:ext uri="{BB962C8B-B14F-4D97-AF65-F5344CB8AC3E}">
        <p14:creationId xmlns="" xmlns:p14="http://schemas.microsoft.com/office/powerpoint/2010/main" val="2320527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4396</TotalTime>
  <Words>1508</Words>
  <Application>Microsoft Office PowerPoint</Application>
  <PresentationFormat>Экран (4:3)</PresentationFormat>
  <Paragraphs>228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Metadynea LLC        «МЕТАДИНЕА» –  ВЕДУЩИЙ РОССИЙСКИЙ ПРОИЗВОДИТЕЛЬ СИНТЕТИЧЕСКИХ СМОЛ    2017 г.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              СПАСИБО ЗА ВНИМАНИЕ!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 Polovodov</dc:creator>
  <cp:lastModifiedBy>Elena.Veshagina</cp:lastModifiedBy>
  <cp:revision>471</cp:revision>
  <dcterms:created xsi:type="dcterms:W3CDTF">2015-05-22T07:02:35Z</dcterms:created>
  <dcterms:modified xsi:type="dcterms:W3CDTF">2017-07-20T05:59:04Z</dcterms:modified>
</cp:coreProperties>
</file>