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98" r:id="rId3"/>
    <p:sldId id="291" r:id="rId4"/>
    <p:sldId id="299" r:id="rId5"/>
    <p:sldId id="293" r:id="rId6"/>
    <p:sldId id="258" r:id="rId7"/>
    <p:sldId id="301" r:id="rId8"/>
    <p:sldId id="266" r:id="rId9"/>
    <p:sldId id="302" r:id="rId10"/>
    <p:sldId id="303" r:id="rId11"/>
    <p:sldId id="300" r:id="rId12"/>
    <p:sldId id="304" r:id="rId13"/>
    <p:sldId id="267" r:id="rId14"/>
    <p:sldId id="268" r:id="rId15"/>
    <p:sldId id="305" r:id="rId16"/>
    <p:sldId id="269" r:id="rId17"/>
    <p:sldId id="297" r:id="rId18"/>
    <p:sldId id="307" r:id="rId19"/>
    <p:sldId id="306" r:id="rId20"/>
    <p:sldId id="270" r:id="rId21"/>
    <p:sldId id="283" r:id="rId22"/>
    <p:sldId id="284" r:id="rId23"/>
    <p:sldId id="273" r:id="rId24"/>
    <p:sldId id="274" r:id="rId25"/>
    <p:sldId id="276" r:id="rId26"/>
    <p:sldId id="275" r:id="rId27"/>
    <p:sldId id="286" r:id="rId28"/>
    <p:sldId id="282" r:id="rId29"/>
    <p:sldId id="308" r:id="rId30"/>
    <p:sldId id="309" r:id="rId31"/>
    <p:sldId id="287" r:id="rId32"/>
    <p:sldId id="280" r:id="rId33"/>
    <p:sldId id="279" r:id="rId34"/>
    <p:sldId id="296" r:id="rId35"/>
    <p:sldId id="288" r:id="rId36"/>
    <p:sldId id="285" r:id="rId37"/>
    <p:sldId id="264" r:id="rId38"/>
  </p:sldIdLst>
  <p:sldSz cx="9144000" cy="7019925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66" autoAdjust="0"/>
    <p:restoredTop sz="94660"/>
  </p:normalViewPr>
  <p:slideViewPr>
    <p:cSldViewPr>
      <p:cViewPr varScale="1">
        <p:scale>
          <a:sx n="106" d="100"/>
          <a:sy n="106" d="100"/>
        </p:scale>
        <p:origin x="-184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3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578ED9-E3B7-43ED-A78C-39DBB12B9AC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DFB8C98D-7E18-49A6-81CA-51AA2265FDFD}">
      <dgm:prSet phldrT="[Текст]" custT="1"/>
      <dgm:spPr/>
      <dgm:t>
        <a:bodyPr/>
        <a:lstStyle/>
        <a:p>
          <a:r>
            <a:rPr lang="tr-TR" altLang="tr-TR" sz="1600" b="1" dirty="0" smtClean="0">
              <a:solidFill>
                <a:schemeClr val="bg1"/>
              </a:solidFill>
              <a:latin typeface="+mj-lt"/>
            </a:rPr>
            <a:t>19</a:t>
          </a:r>
          <a:r>
            <a:rPr lang="en-AU" altLang="tr-TR" sz="1600" b="1" dirty="0" smtClean="0">
              <a:solidFill>
                <a:schemeClr val="bg1"/>
              </a:solidFill>
              <a:latin typeface="+mj-lt"/>
            </a:rPr>
            <a:t>91</a:t>
          </a:r>
          <a:endParaRPr lang="tr-TR" sz="1600" dirty="0">
            <a:solidFill>
              <a:schemeClr val="bg1"/>
            </a:solidFill>
          </a:endParaRPr>
        </a:p>
      </dgm:t>
    </dgm:pt>
    <dgm:pt modelId="{FF8EDF50-7E4C-47B0-B638-554EC35BCAFB}" type="parTrans" cxnId="{42828837-C56D-4F1C-AB15-EF8FEA7B02B9}">
      <dgm:prSet/>
      <dgm:spPr/>
      <dgm:t>
        <a:bodyPr/>
        <a:lstStyle/>
        <a:p>
          <a:endParaRPr lang="tr-TR"/>
        </a:p>
      </dgm:t>
    </dgm:pt>
    <dgm:pt modelId="{43F8918E-1E63-4EDD-B070-C6266B535380}" type="sibTrans" cxnId="{42828837-C56D-4F1C-AB15-EF8FEA7B02B9}">
      <dgm:prSet/>
      <dgm:spPr/>
      <dgm:t>
        <a:bodyPr/>
        <a:lstStyle/>
        <a:p>
          <a:endParaRPr lang="tr-TR"/>
        </a:p>
      </dgm:t>
    </dgm:pt>
    <dgm:pt modelId="{F98B054B-7767-400F-AA1A-1A3C4FD4EFBE}">
      <dgm:prSet phldrT="[Текст]" custT="1"/>
      <dgm:spPr/>
      <dgm:t>
        <a:bodyPr/>
        <a:lstStyle/>
        <a:p>
          <a:r>
            <a:rPr lang="en-US" altLang="tr-TR" sz="1600" b="1" dirty="0" smtClean="0">
              <a:solidFill>
                <a:srgbClr val="C00000"/>
              </a:solidFill>
              <a:latin typeface="+mj-lt"/>
            </a:rPr>
            <a:t>I</a:t>
          </a:r>
          <a:r>
            <a:rPr lang="en-AU" altLang="tr-TR" sz="1600" b="1" dirty="0" smtClean="0">
              <a:solidFill>
                <a:srgbClr val="C00000"/>
              </a:solidFill>
              <a:latin typeface="+mj-lt"/>
            </a:rPr>
            <a:t>SO 9001 </a:t>
          </a:r>
          <a:r>
            <a:rPr lang="ru-RU" altLang="tr-TR" sz="1600" b="1" dirty="0" smtClean="0">
              <a:solidFill>
                <a:srgbClr val="336699"/>
              </a:solidFill>
              <a:latin typeface="+mj-lt"/>
            </a:rPr>
            <a:t>Сертификат соответствия международной системе</a:t>
          </a:r>
          <a:r>
            <a:rPr lang="en-US" altLang="tr-TR" sz="1600" b="1" dirty="0" smtClean="0">
              <a:solidFill>
                <a:srgbClr val="336699"/>
              </a:solidFill>
              <a:latin typeface="+mj-lt"/>
            </a:rPr>
            <a:t> </a:t>
          </a:r>
          <a:r>
            <a:rPr lang="ru-RU" altLang="tr-TR" sz="1600" b="1" dirty="0" smtClean="0">
              <a:solidFill>
                <a:srgbClr val="336699"/>
              </a:solidFill>
              <a:latin typeface="+mj-lt"/>
            </a:rPr>
            <a:t>управления и контроля качества</a:t>
          </a:r>
          <a:endParaRPr lang="tr-TR" sz="1600" dirty="0">
            <a:solidFill>
              <a:srgbClr val="336699"/>
            </a:solidFill>
          </a:endParaRPr>
        </a:p>
      </dgm:t>
    </dgm:pt>
    <dgm:pt modelId="{79C000D8-79AE-46C2-8E0F-431B0777ED66}" type="parTrans" cxnId="{0A475F0F-0685-4F66-B73A-2AC98B5A1FA3}">
      <dgm:prSet/>
      <dgm:spPr/>
      <dgm:t>
        <a:bodyPr/>
        <a:lstStyle/>
        <a:p>
          <a:endParaRPr lang="tr-TR"/>
        </a:p>
      </dgm:t>
    </dgm:pt>
    <dgm:pt modelId="{9C1E4DFE-AA64-482B-BE5B-FB6D74FB828E}" type="sibTrans" cxnId="{0A475F0F-0685-4F66-B73A-2AC98B5A1FA3}">
      <dgm:prSet/>
      <dgm:spPr/>
      <dgm:t>
        <a:bodyPr/>
        <a:lstStyle/>
        <a:p>
          <a:endParaRPr lang="tr-TR"/>
        </a:p>
      </dgm:t>
    </dgm:pt>
    <dgm:pt modelId="{09441F7F-A2AA-4C65-9032-97B1502908C6}">
      <dgm:prSet phldrT="[Текст]" custT="1"/>
      <dgm:spPr/>
      <dgm:t>
        <a:bodyPr/>
        <a:lstStyle/>
        <a:p>
          <a:r>
            <a:rPr lang="tr-TR" altLang="tr-TR" sz="1600" b="1" dirty="0" smtClean="0">
              <a:solidFill>
                <a:schemeClr val="bg1"/>
              </a:solidFill>
              <a:latin typeface="+mj-lt"/>
            </a:rPr>
            <a:t>19</a:t>
          </a:r>
          <a:r>
            <a:rPr lang="en-AU" altLang="tr-TR" sz="1600" b="1" dirty="0" smtClean="0">
              <a:solidFill>
                <a:schemeClr val="bg1"/>
              </a:solidFill>
              <a:latin typeface="+mj-lt"/>
            </a:rPr>
            <a:t>93</a:t>
          </a:r>
          <a:endParaRPr lang="tr-TR" sz="1600" dirty="0">
            <a:solidFill>
              <a:schemeClr val="bg1"/>
            </a:solidFill>
          </a:endParaRPr>
        </a:p>
      </dgm:t>
    </dgm:pt>
    <dgm:pt modelId="{BA4EAD05-3FFD-4C2E-8200-B32CDD874F91}" type="parTrans" cxnId="{3A544896-7FD9-4CD3-A94F-1E40120C4BA5}">
      <dgm:prSet/>
      <dgm:spPr/>
      <dgm:t>
        <a:bodyPr/>
        <a:lstStyle/>
        <a:p>
          <a:endParaRPr lang="tr-TR"/>
        </a:p>
      </dgm:t>
    </dgm:pt>
    <dgm:pt modelId="{DC5D6359-1572-421B-B810-FCDB97FEAB28}" type="sibTrans" cxnId="{3A544896-7FD9-4CD3-A94F-1E40120C4BA5}">
      <dgm:prSet/>
      <dgm:spPr/>
      <dgm:t>
        <a:bodyPr/>
        <a:lstStyle/>
        <a:p>
          <a:endParaRPr lang="tr-TR"/>
        </a:p>
      </dgm:t>
    </dgm:pt>
    <dgm:pt modelId="{D067B7DC-AA20-474E-A69B-66A2578F6A82}">
      <dgm:prSet phldrT="[Текст]" custT="1"/>
      <dgm:spPr/>
      <dgm:t>
        <a:bodyPr/>
        <a:lstStyle/>
        <a:p>
          <a:r>
            <a:rPr lang="ru-RU" altLang="tr-TR" sz="1600" b="1" dirty="0" smtClean="0">
              <a:solidFill>
                <a:srgbClr val="336699"/>
              </a:solidFill>
              <a:latin typeface="+mj-lt"/>
            </a:rPr>
            <a:t>Внедрена система  мотивации заводского персонала по работе над качеством</a:t>
          </a:r>
          <a:endParaRPr lang="tr-TR" sz="1600" dirty="0">
            <a:solidFill>
              <a:srgbClr val="336699"/>
            </a:solidFill>
          </a:endParaRPr>
        </a:p>
      </dgm:t>
    </dgm:pt>
    <dgm:pt modelId="{E56DA0AB-D6B9-4FBB-9D01-9BC30E6879B1}" type="parTrans" cxnId="{FDC9A321-1BFA-43A1-94E8-C8DDAE02DE82}">
      <dgm:prSet/>
      <dgm:spPr/>
      <dgm:t>
        <a:bodyPr/>
        <a:lstStyle/>
        <a:p>
          <a:endParaRPr lang="tr-TR"/>
        </a:p>
      </dgm:t>
    </dgm:pt>
    <dgm:pt modelId="{45777366-4422-4C63-B7D8-521C320C470B}" type="sibTrans" cxnId="{FDC9A321-1BFA-43A1-94E8-C8DDAE02DE82}">
      <dgm:prSet/>
      <dgm:spPr/>
      <dgm:t>
        <a:bodyPr/>
        <a:lstStyle/>
        <a:p>
          <a:endParaRPr lang="tr-TR"/>
        </a:p>
      </dgm:t>
    </dgm:pt>
    <dgm:pt modelId="{B42F8564-B1B9-4001-9D03-40996F2AA4BD}">
      <dgm:prSet phldrT="[Текст]" custT="1"/>
      <dgm:spPr/>
      <dgm:t>
        <a:bodyPr/>
        <a:lstStyle/>
        <a:p>
          <a:r>
            <a:rPr lang="tr-TR" altLang="tr-TR" sz="1600" b="1" dirty="0" smtClean="0">
              <a:solidFill>
                <a:schemeClr val="bg1"/>
              </a:solidFill>
              <a:latin typeface="+mj-lt"/>
            </a:rPr>
            <a:t>19</a:t>
          </a:r>
          <a:r>
            <a:rPr lang="en-AU" altLang="tr-TR" sz="1600" b="1" dirty="0" smtClean="0">
              <a:solidFill>
                <a:schemeClr val="bg1"/>
              </a:solidFill>
              <a:latin typeface="+mj-lt"/>
            </a:rPr>
            <a:t>94</a:t>
          </a:r>
          <a:endParaRPr lang="tr-TR" sz="1600" dirty="0">
            <a:solidFill>
              <a:schemeClr val="bg1"/>
            </a:solidFill>
          </a:endParaRPr>
        </a:p>
      </dgm:t>
    </dgm:pt>
    <dgm:pt modelId="{A3C148FE-3BF4-4F3D-8851-FA784E1C00BF}" type="parTrans" cxnId="{2F921B31-AFF1-49F3-81F0-C14191310453}">
      <dgm:prSet/>
      <dgm:spPr/>
      <dgm:t>
        <a:bodyPr/>
        <a:lstStyle/>
        <a:p>
          <a:endParaRPr lang="tr-TR"/>
        </a:p>
      </dgm:t>
    </dgm:pt>
    <dgm:pt modelId="{08B9632A-A648-4E26-8469-EF9F61A4C7AE}" type="sibTrans" cxnId="{2F921B31-AFF1-49F3-81F0-C14191310453}">
      <dgm:prSet/>
      <dgm:spPr/>
      <dgm:t>
        <a:bodyPr/>
        <a:lstStyle/>
        <a:p>
          <a:endParaRPr lang="tr-TR"/>
        </a:p>
      </dgm:t>
    </dgm:pt>
    <dgm:pt modelId="{BC0784AD-D294-46C1-868D-8C26F660D144}">
      <dgm:prSet phldrT="[Текст]" custT="1"/>
      <dgm:spPr/>
      <dgm:t>
        <a:bodyPr/>
        <a:lstStyle/>
        <a:p>
          <a:r>
            <a:rPr lang="ru-RU" altLang="tr-TR" sz="1600" b="1" dirty="0" smtClean="0">
              <a:solidFill>
                <a:srgbClr val="336699"/>
              </a:solidFill>
              <a:latin typeface="+mj-lt"/>
            </a:rPr>
            <a:t>Присуждена награда на </a:t>
          </a:r>
          <a:r>
            <a:rPr lang="en-US" altLang="tr-TR" sz="1600" b="1" dirty="0" smtClean="0">
              <a:solidFill>
                <a:srgbClr val="336699"/>
              </a:solidFill>
              <a:latin typeface="+mj-lt"/>
            </a:rPr>
            <a:t>  </a:t>
          </a:r>
          <a:r>
            <a:rPr lang="ru-RU" altLang="tr-TR" sz="1600" b="1" dirty="0" smtClean="0">
              <a:solidFill>
                <a:srgbClr val="336699"/>
              </a:solidFill>
              <a:latin typeface="+mj-lt"/>
            </a:rPr>
            <a:t>Европейском конкурсе </a:t>
          </a:r>
          <a:r>
            <a:rPr lang="en-AU" altLang="tr-TR" sz="1600" b="1" dirty="0" smtClean="0">
              <a:solidFill>
                <a:srgbClr val="336699"/>
              </a:solidFill>
              <a:latin typeface="+mj-lt"/>
            </a:rPr>
            <a:t>EFQM </a:t>
          </a:r>
          <a:endParaRPr lang="tr-TR" sz="1600" dirty="0">
            <a:solidFill>
              <a:srgbClr val="336699"/>
            </a:solidFill>
          </a:endParaRPr>
        </a:p>
      </dgm:t>
    </dgm:pt>
    <dgm:pt modelId="{2DC3AD62-B2E8-4ABD-8638-45FAC4C03FC3}" type="parTrans" cxnId="{97764EB3-D11A-47A5-81A0-7117FEAC41AA}">
      <dgm:prSet/>
      <dgm:spPr/>
      <dgm:t>
        <a:bodyPr/>
        <a:lstStyle/>
        <a:p>
          <a:endParaRPr lang="tr-TR"/>
        </a:p>
      </dgm:t>
    </dgm:pt>
    <dgm:pt modelId="{05786A3F-2D08-4116-B819-49A252671EF8}" type="sibTrans" cxnId="{97764EB3-D11A-47A5-81A0-7117FEAC41AA}">
      <dgm:prSet/>
      <dgm:spPr/>
      <dgm:t>
        <a:bodyPr/>
        <a:lstStyle/>
        <a:p>
          <a:endParaRPr lang="tr-TR"/>
        </a:p>
      </dgm:t>
    </dgm:pt>
    <dgm:pt modelId="{430A7F0B-1D3C-4294-B3F5-80762883D8AA}" type="pres">
      <dgm:prSet presAssocID="{FF578ED9-E3B7-43ED-A78C-39DBB12B9AC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516CFB22-3969-4DAA-928F-0810EF38F2FA}" type="pres">
      <dgm:prSet presAssocID="{DFB8C98D-7E18-49A6-81CA-51AA2265FDFD}" presName="composite" presStyleCnt="0"/>
      <dgm:spPr/>
    </dgm:pt>
    <dgm:pt modelId="{19660523-4646-48FD-8C40-90D1C3BD37CF}" type="pres">
      <dgm:prSet presAssocID="{DFB8C98D-7E18-49A6-81CA-51AA2265FDFD}" presName="parTx" presStyleLbl="alignNode1" presStyleIdx="0" presStyleCnt="3" custScaleY="67883" custLinFactNeighborY="-242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254165B-6AD6-4351-8DDF-6D942CCC6D70}" type="pres">
      <dgm:prSet presAssocID="{DFB8C98D-7E18-49A6-81CA-51AA2265FDFD}" presName="desTx" presStyleLbl="alignAccFollowNode1" presStyleIdx="0" presStyleCnt="3" custLinFactNeighborY="-1141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C295DA0-ADE1-4B4B-A15F-CCF66FA4B899}" type="pres">
      <dgm:prSet presAssocID="{43F8918E-1E63-4EDD-B070-C6266B535380}" presName="space" presStyleCnt="0"/>
      <dgm:spPr/>
    </dgm:pt>
    <dgm:pt modelId="{5F0005A3-C9BC-434C-9187-140F3DF5C21E}" type="pres">
      <dgm:prSet presAssocID="{09441F7F-A2AA-4C65-9032-97B1502908C6}" presName="composite" presStyleCnt="0"/>
      <dgm:spPr/>
    </dgm:pt>
    <dgm:pt modelId="{791E11AB-48EB-4FB6-A449-A1F0B489E015}" type="pres">
      <dgm:prSet presAssocID="{09441F7F-A2AA-4C65-9032-97B1502908C6}" presName="parTx" presStyleLbl="alignNode1" presStyleIdx="1" presStyleCnt="3" custScaleY="67883" custLinFactNeighborY="-290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71FDDA0-B1A8-44EB-AFA0-365B6130ED78}" type="pres">
      <dgm:prSet presAssocID="{09441F7F-A2AA-4C65-9032-97B1502908C6}" presName="desTx" presStyleLbl="alignAccFollowNode1" presStyleIdx="1" presStyleCnt="3" custLinFactNeighborY="-1141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22121BC-2388-4493-BB40-0C811D95883D}" type="pres">
      <dgm:prSet presAssocID="{DC5D6359-1572-421B-B810-FCDB97FEAB28}" presName="space" presStyleCnt="0"/>
      <dgm:spPr/>
    </dgm:pt>
    <dgm:pt modelId="{AFA8637D-B953-456B-A0CF-CC32DD29B91C}" type="pres">
      <dgm:prSet presAssocID="{B42F8564-B1B9-4001-9D03-40996F2AA4BD}" presName="composite" presStyleCnt="0"/>
      <dgm:spPr/>
    </dgm:pt>
    <dgm:pt modelId="{EEB29454-44F3-4E23-A724-3F5062525283}" type="pres">
      <dgm:prSet presAssocID="{B42F8564-B1B9-4001-9D03-40996F2AA4BD}" presName="parTx" presStyleLbl="alignNode1" presStyleIdx="2" presStyleCnt="3" custScaleY="67883" custLinFactNeighborY="-290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BF6C15D-C3E7-4BB5-A59D-404FF23681B5}" type="pres">
      <dgm:prSet presAssocID="{B42F8564-B1B9-4001-9D03-40996F2AA4BD}" presName="desTx" presStyleLbl="alignAccFollowNode1" presStyleIdx="2" presStyleCnt="3" custLinFactNeighborY="-1112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E1640C1-9268-4774-BAF7-0E5285F110F6}" type="presOf" srcId="{D067B7DC-AA20-474E-A69B-66A2578F6A82}" destId="{B71FDDA0-B1A8-44EB-AFA0-365B6130ED78}" srcOrd="0" destOrd="0" presId="urn:microsoft.com/office/officeart/2005/8/layout/hList1"/>
    <dgm:cxn modelId="{0DADE78B-B887-45DB-9F31-4F35F5C99A31}" type="presOf" srcId="{DFB8C98D-7E18-49A6-81CA-51AA2265FDFD}" destId="{19660523-4646-48FD-8C40-90D1C3BD37CF}" srcOrd="0" destOrd="0" presId="urn:microsoft.com/office/officeart/2005/8/layout/hList1"/>
    <dgm:cxn modelId="{9FA77470-535A-494A-ACD1-4CF85BF27078}" type="presOf" srcId="{F98B054B-7767-400F-AA1A-1A3C4FD4EFBE}" destId="{F254165B-6AD6-4351-8DDF-6D942CCC6D70}" srcOrd="0" destOrd="0" presId="urn:microsoft.com/office/officeart/2005/8/layout/hList1"/>
    <dgm:cxn modelId="{3A544896-7FD9-4CD3-A94F-1E40120C4BA5}" srcId="{FF578ED9-E3B7-43ED-A78C-39DBB12B9AC2}" destId="{09441F7F-A2AA-4C65-9032-97B1502908C6}" srcOrd="1" destOrd="0" parTransId="{BA4EAD05-3FFD-4C2E-8200-B32CDD874F91}" sibTransId="{DC5D6359-1572-421B-B810-FCDB97FEAB28}"/>
    <dgm:cxn modelId="{3BBD4803-0E9A-46F8-B724-5614B93965D9}" type="presOf" srcId="{B42F8564-B1B9-4001-9D03-40996F2AA4BD}" destId="{EEB29454-44F3-4E23-A724-3F5062525283}" srcOrd="0" destOrd="0" presId="urn:microsoft.com/office/officeart/2005/8/layout/hList1"/>
    <dgm:cxn modelId="{97764EB3-D11A-47A5-81A0-7117FEAC41AA}" srcId="{B42F8564-B1B9-4001-9D03-40996F2AA4BD}" destId="{BC0784AD-D294-46C1-868D-8C26F660D144}" srcOrd="0" destOrd="0" parTransId="{2DC3AD62-B2E8-4ABD-8638-45FAC4C03FC3}" sibTransId="{05786A3F-2D08-4116-B819-49A252671EF8}"/>
    <dgm:cxn modelId="{2AF0B718-EF70-4085-B7EF-B6465E01F5A0}" type="presOf" srcId="{FF578ED9-E3B7-43ED-A78C-39DBB12B9AC2}" destId="{430A7F0B-1D3C-4294-B3F5-80762883D8AA}" srcOrd="0" destOrd="0" presId="urn:microsoft.com/office/officeart/2005/8/layout/hList1"/>
    <dgm:cxn modelId="{F3DC9E4A-CF9B-49EF-969F-743F8DF5A64D}" type="presOf" srcId="{09441F7F-A2AA-4C65-9032-97B1502908C6}" destId="{791E11AB-48EB-4FB6-A449-A1F0B489E015}" srcOrd="0" destOrd="0" presId="urn:microsoft.com/office/officeart/2005/8/layout/hList1"/>
    <dgm:cxn modelId="{0A475F0F-0685-4F66-B73A-2AC98B5A1FA3}" srcId="{DFB8C98D-7E18-49A6-81CA-51AA2265FDFD}" destId="{F98B054B-7767-400F-AA1A-1A3C4FD4EFBE}" srcOrd="0" destOrd="0" parTransId="{79C000D8-79AE-46C2-8E0F-431B0777ED66}" sibTransId="{9C1E4DFE-AA64-482B-BE5B-FB6D74FB828E}"/>
    <dgm:cxn modelId="{2F921B31-AFF1-49F3-81F0-C14191310453}" srcId="{FF578ED9-E3B7-43ED-A78C-39DBB12B9AC2}" destId="{B42F8564-B1B9-4001-9D03-40996F2AA4BD}" srcOrd="2" destOrd="0" parTransId="{A3C148FE-3BF4-4F3D-8851-FA784E1C00BF}" sibTransId="{08B9632A-A648-4E26-8469-EF9F61A4C7AE}"/>
    <dgm:cxn modelId="{65843723-57FB-47BE-A10F-EFE50B992D7A}" type="presOf" srcId="{BC0784AD-D294-46C1-868D-8C26F660D144}" destId="{BBF6C15D-C3E7-4BB5-A59D-404FF23681B5}" srcOrd="0" destOrd="0" presId="urn:microsoft.com/office/officeart/2005/8/layout/hList1"/>
    <dgm:cxn modelId="{42828837-C56D-4F1C-AB15-EF8FEA7B02B9}" srcId="{FF578ED9-E3B7-43ED-A78C-39DBB12B9AC2}" destId="{DFB8C98D-7E18-49A6-81CA-51AA2265FDFD}" srcOrd="0" destOrd="0" parTransId="{FF8EDF50-7E4C-47B0-B638-554EC35BCAFB}" sibTransId="{43F8918E-1E63-4EDD-B070-C6266B535380}"/>
    <dgm:cxn modelId="{FDC9A321-1BFA-43A1-94E8-C8DDAE02DE82}" srcId="{09441F7F-A2AA-4C65-9032-97B1502908C6}" destId="{D067B7DC-AA20-474E-A69B-66A2578F6A82}" srcOrd="0" destOrd="0" parTransId="{E56DA0AB-D6B9-4FBB-9D01-9BC30E6879B1}" sibTransId="{45777366-4422-4C63-B7D8-521C320C470B}"/>
    <dgm:cxn modelId="{B87F97E9-7D18-4CEB-804E-F1290D2C4866}" type="presParOf" srcId="{430A7F0B-1D3C-4294-B3F5-80762883D8AA}" destId="{516CFB22-3969-4DAA-928F-0810EF38F2FA}" srcOrd="0" destOrd="0" presId="urn:microsoft.com/office/officeart/2005/8/layout/hList1"/>
    <dgm:cxn modelId="{4AB336BC-2DE1-428F-B1E4-1E6EA2E496E4}" type="presParOf" srcId="{516CFB22-3969-4DAA-928F-0810EF38F2FA}" destId="{19660523-4646-48FD-8C40-90D1C3BD37CF}" srcOrd="0" destOrd="0" presId="urn:microsoft.com/office/officeart/2005/8/layout/hList1"/>
    <dgm:cxn modelId="{7862D109-DD59-49D5-A373-8AF6A6C10103}" type="presParOf" srcId="{516CFB22-3969-4DAA-928F-0810EF38F2FA}" destId="{F254165B-6AD6-4351-8DDF-6D942CCC6D70}" srcOrd="1" destOrd="0" presId="urn:microsoft.com/office/officeart/2005/8/layout/hList1"/>
    <dgm:cxn modelId="{A970543E-410B-437F-863D-690E874E4955}" type="presParOf" srcId="{430A7F0B-1D3C-4294-B3F5-80762883D8AA}" destId="{7C295DA0-ADE1-4B4B-A15F-CCF66FA4B899}" srcOrd="1" destOrd="0" presId="urn:microsoft.com/office/officeart/2005/8/layout/hList1"/>
    <dgm:cxn modelId="{6C7EAAE8-CE57-4E60-99AE-F3EE638DCBAC}" type="presParOf" srcId="{430A7F0B-1D3C-4294-B3F5-80762883D8AA}" destId="{5F0005A3-C9BC-434C-9187-140F3DF5C21E}" srcOrd="2" destOrd="0" presId="urn:microsoft.com/office/officeart/2005/8/layout/hList1"/>
    <dgm:cxn modelId="{30D7EEC2-1AE3-42FE-BEBC-C2364A84EFE5}" type="presParOf" srcId="{5F0005A3-C9BC-434C-9187-140F3DF5C21E}" destId="{791E11AB-48EB-4FB6-A449-A1F0B489E015}" srcOrd="0" destOrd="0" presId="urn:microsoft.com/office/officeart/2005/8/layout/hList1"/>
    <dgm:cxn modelId="{116A97A6-311C-45D9-8162-C2CD40DE52A3}" type="presParOf" srcId="{5F0005A3-C9BC-434C-9187-140F3DF5C21E}" destId="{B71FDDA0-B1A8-44EB-AFA0-365B6130ED78}" srcOrd="1" destOrd="0" presId="urn:microsoft.com/office/officeart/2005/8/layout/hList1"/>
    <dgm:cxn modelId="{CB89ABF6-E989-41EF-AF2F-89409AE6F65F}" type="presParOf" srcId="{430A7F0B-1D3C-4294-B3F5-80762883D8AA}" destId="{622121BC-2388-4493-BB40-0C811D95883D}" srcOrd="3" destOrd="0" presId="urn:microsoft.com/office/officeart/2005/8/layout/hList1"/>
    <dgm:cxn modelId="{34659B80-E6B0-41EF-BD74-62B8A8325EAD}" type="presParOf" srcId="{430A7F0B-1D3C-4294-B3F5-80762883D8AA}" destId="{AFA8637D-B953-456B-A0CF-CC32DD29B91C}" srcOrd="4" destOrd="0" presId="urn:microsoft.com/office/officeart/2005/8/layout/hList1"/>
    <dgm:cxn modelId="{4997904E-D5BA-42D9-9F57-9B70095489A8}" type="presParOf" srcId="{AFA8637D-B953-456B-A0CF-CC32DD29B91C}" destId="{EEB29454-44F3-4E23-A724-3F5062525283}" srcOrd="0" destOrd="0" presId="urn:microsoft.com/office/officeart/2005/8/layout/hList1"/>
    <dgm:cxn modelId="{2B99B0AC-26BA-4F73-B0A4-5839684529E6}" type="presParOf" srcId="{AFA8637D-B953-456B-A0CF-CC32DD29B91C}" destId="{BBF6C15D-C3E7-4BB5-A59D-404FF23681B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578ED9-E3B7-43ED-A78C-39DBB12B9AC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DFB8C98D-7E18-49A6-81CA-51AA2265FDFD}">
      <dgm:prSet phldrT="[Текст]" custT="1"/>
      <dgm:spPr/>
      <dgm:t>
        <a:bodyPr/>
        <a:lstStyle/>
        <a:p>
          <a:r>
            <a:rPr lang="tr-TR" altLang="tr-TR" sz="1600" b="1" dirty="0" smtClean="0">
              <a:solidFill>
                <a:schemeClr val="bg1"/>
              </a:solidFill>
              <a:latin typeface="+mj-lt"/>
            </a:rPr>
            <a:t>19</a:t>
          </a:r>
          <a:r>
            <a:rPr lang="en-AU" altLang="tr-TR" sz="1600" b="1" dirty="0" smtClean="0">
              <a:solidFill>
                <a:schemeClr val="bg1"/>
              </a:solidFill>
              <a:latin typeface="+mj-lt"/>
            </a:rPr>
            <a:t>96</a:t>
          </a:r>
          <a:endParaRPr lang="tr-TR" sz="1600" b="1" dirty="0">
            <a:solidFill>
              <a:schemeClr val="bg1"/>
            </a:solidFill>
            <a:latin typeface="+mj-lt"/>
          </a:endParaRPr>
        </a:p>
      </dgm:t>
    </dgm:pt>
    <dgm:pt modelId="{FF8EDF50-7E4C-47B0-B638-554EC35BCAFB}" type="parTrans" cxnId="{42828837-C56D-4F1C-AB15-EF8FEA7B02B9}">
      <dgm:prSet/>
      <dgm:spPr/>
      <dgm:t>
        <a:bodyPr/>
        <a:lstStyle/>
        <a:p>
          <a:endParaRPr lang="tr-TR"/>
        </a:p>
      </dgm:t>
    </dgm:pt>
    <dgm:pt modelId="{43F8918E-1E63-4EDD-B070-C6266B535380}" type="sibTrans" cxnId="{42828837-C56D-4F1C-AB15-EF8FEA7B02B9}">
      <dgm:prSet/>
      <dgm:spPr/>
      <dgm:t>
        <a:bodyPr/>
        <a:lstStyle/>
        <a:p>
          <a:endParaRPr lang="tr-TR"/>
        </a:p>
      </dgm:t>
    </dgm:pt>
    <dgm:pt modelId="{F98B054B-7767-400F-AA1A-1A3C4FD4EFBE}">
      <dgm:prSet phldrT="[Текст]" custT="1"/>
      <dgm:spPr/>
      <dgm:t>
        <a:bodyPr/>
        <a:lstStyle/>
        <a:p>
          <a:r>
            <a:rPr lang="en-AU" altLang="tr-TR" sz="1600" b="1" dirty="0" smtClean="0">
              <a:solidFill>
                <a:srgbClr val="C00000"/>
              </a:solidFill>
              <a:latin typeface="+mj-lt"/>
            </a:rPr>
            <a:t>ISO 14001 </a:t>
          </a:r>
          <a:r>
            <a:rPr lang="ru-RU" altLang="tr-TR" sz="1600" b="1" dirty="0" smtClean="0">
              <a:solidFill>
                <a:srgbClr val="336699"/>
              </a:solidFill>
              <a:latin typeface="+mj-lt"/>
            </a:rPr>
            <a:t>Сертификат соответствия международным экологическим стандартам </a:t>
          </a:r>
          <a:endParaRPr lang="tr-TR" sz="1600" b="1" dirty="0">
            <a:solidFill>
              <a:srgbClr val="336699"/>
            </a:solidFill>
            <a:latin typeface="+mj-lt"/>
          </a:endParaRPr>
        </a:p>
      </dgm:t>
    </dgm:pt>
    <dgm:pt modelId="{79C000D8-79AE-46C2-8E0F-431B0777ED66}" type="parTrans" cxnId="{0A475F0F-0685-4F66-B73A-2AC98B5A1FA3}">
      <dgm:prSet/>
      <dgm:spPr/>
      <dgm:t>
        <a:bodyPr/>
        <a:lstStyle/>
        <a:p>
          <a:endParaRPr lang="tr-TR"/>
        </a:p>
      </dgm:t>
    </dgm:pt>
    <dgm:pt modelId="{9C1E4DFE-AA64-482B-BE5B-FB6D74FB828E}" type="sibTrans" cxnId="{0A475F0F-0685-4F66-B73A-2AC98B5A1FA3}">
      <dgm:prSet/>
      <dgm:spPr/>
      <dgm:t>
        <a:bodyPr/>
        <a:lstStyle/>
        <a:p>
          <a:endParaRPr lang="tr-TR"/>
        </a:p>
      </dgm:t>
    </dgm:pt>
    <dgm:pt modelId="{09441F7F-A2AA-4C65-9032-97B1502908C6}">
      <dgm:prSet phldrT="[Текст]" custT="1"/>
      <dgm:spPr/>
      <dgm:t>
        <a:bodyPr/>
        <a:lstStyle/>
        <a:p>
          <a:r>
            <a:rPr lang="tr-TR" altLang="tr-TR" sz="1600" b="1" dirty="0" smtClean="0">
              <a:solidFill>
                <a:schemeClr val="bg1"/>
              </a:solidFill>
              <a:latin typeface="+mj-lt"/>
            </a:rPr>
            <a:t>19</a:t>
          </a:r>
          <a:r>
            <a:rPr lang="en-AU" altLang="tr-TR" sz="1600" b="1" dirty="0" smtClean="0">
              <a:solidFill>
                <a:schemeClr val="bg1"/>
              </a:solidFill>
              <a:latin typeface="+mj-lt"/>
            </a:rPr>
            <a:t>99</a:t>
          </a:r>
          <a:endParaRPr lang="tr-TR" sz="1600" dirty="0">
            <a:solidFill>
              <a:schemeClr val="bg1"/>
            </a:solidFill>
            <a:latin typeface="+mj-lt"/>
          </a:endParaRPr>
        </a:p>
      </dgm:t>
    </dgm:pt>
    <dgm:pt modelId="{BA4EAD05-3FFD-4C2E-8200-B32CDD874F91}" type="parTrans" cxnId="{3A544896-7FD9-4CD3-A94F-1E40120C4BA5}">
      <dgm:prSet/>
      <dgm:spPr/>
      <dgm:t>
        <a:bodyPr/>
        <a:lstStyle/>
        <a:p>
          <a:endParaRPr lang="tr-TR"/>
        </a:p>
      </dgm:t>
    </dgm:pt>
    <dgm:pt modelId="{DC5D6359-1572-421B-B810-FCDB97FEAB28}" type="sibTrans" cxnId="{3A544896-7FD9-4CD3-A94F-1E40120C4BA5}">
      <dgm:prSet/>
      <dgm:spPr/>
      <dgm:t>
        <a:bodyPr/>
        <a:lstStyle/>
        <a:p>
          <a:endParaRPr lang="tr-TR"/>
        </a:p>
      </dgm:t>
    </dgm:pt>
    <dgm:pt modelId="{D067B7DC-AA20-474E-A69B-66A2578F6A82}">
      <dgm:prSet phldrT="[Текст]" custT="1"/>
      <dgm:spPr/>
      <dgm:t>
        <a:bodyPr/>
        <a:lstStyle/>
        <a:p>
          <a:r>
            <a:rPr lang="ru-RU" altLang="tr-TR" sz="1600" b="1" dirty="0" smtClean="0">
              <a:solidFill>
                <a:srgbClr val="336699"/>
              </a:solidFill>
              <a:latin typeface="+mj-lt"/>
            </a:rPr>
            <a:t>Внедрение системы </a:t>
          </a:r>
          <a:r>
            <a:rPr lang="en-US" altLang="tr-TR" sz="1600" b="1" dirty="0" smtClean="0">
              <a:solidFill>
                <a:srgbClr val="336699"/>
              </a:solidFill>
              <a:latin typeface="+mj-lt"/>
            </a:rPr>
            <a:t>Total Productive Maintenance  (TPM)</a:t>
          </a:r>
          <a:endParaRPr lang="tr-TR" sz="1600" b="1" dirty="0">
            <a:solidFill>
              <a:srgbClr val="336699"/>
            </a:solidFill>
            <a:latin typeface="+mj-lt"/>
          </a:endParaRPr>
        </a:p>
      </dgm:t>
    </dgm:pt>
    <dgm:pt modelId="{E56DA0AB-D6B9-4FBB-9D01-9BC30E6879B1}" type="parTrans" cxnId="{FDC9A321-1BFA-43A1-94E8-C8DDAE02DE82}">
      <dgm:prSet/>
      <dgm:spPr/>
      <dgm:t>
        <a:bodyPr/>
        <a:lstStyle/>
        <a:p>
          <a:endParaRPr lang="tr-TR"/>
        </a:p>
      </dgm:t>
    </dgm:pt>
    <dgm:pt modelId="{45777366-4422-4C63-B7D8-521C320C470B}" type="sibTrans" cxnId="{FDC9A321-1BFA-43A1-94E8-C8DDAE02DE82}">
      <dgm:prSet/>
      <dgm:spPr/>
      <dgm:t>
        <a:bodyPr/>
        <a:lstStyle/>
        <a:p>
          <a:endParaRPr lang="tr-TR"/>
        </a:p>
      </dgm:t>
    </dgm:pt>
    <dgm:pt modelId="{B42F8564-B1B9-4001-9D03-40996F2AA4BD}">
      <dgm:prSet phldrT="[Текст]" custT="1"/>
      <dgm:spPr/>
      <dgm:t>
        <a:bodyPr/>
        <a:lstStyle/>
        <a:p>
          <a:r>
            <a:rPr lang="en-US" sz="1600" b="1" dirty="0" smtClean="0">
              <a:latin typeface="+mj-lt"/>
            </a:rPr>
            <a:t>2003</a:t>
          </a:r>
          <a:endParaRPr lang="tr-TR" sz="1600" b="1" dirty="0">
            <a:latin typeface="+mj-lt"/>
          </a:endParaRPr>
        </a:p>
      </dgm:t>
    </dgm:pt>
    <dgm:pt modelId="{A3C148FE-3BF4-4F3D-8851-FA784E1C00BF}" type="parTrans" cxnId="{2F921B31-AFF1-49F3-81F0-C14191310453}">
      <dgm:prSet/>
      <dgm:spPr/>
      <dgm:t>
        <a:bodyPr/>
        <a:lstStyle/>
        <a:p>
          <a:endParaRPr lang="tr-TR"/>
        </a:p>
      </dgm:t>
    </dgm:pt>
    <dgm:pt modelId="{08B9632A-A648-4E26-8469-EF9F61A4C7AE}" type="sibTrans" cxnId="{2F921B31-AFF1-49F3-81F0-C14191310453}">
      <dgm:prSet/>
      <dgm:spPr/>
      <dgm:t>
        <a:bodyPr/>
        <a:lstStyle/>
        <a:p>
          <a:endParaRPr lang="tr-TR"/>
        </a:p>
      </dgm:t>
    </dgm:pt>
    <dgm:pt modelId="{BC0784AD-D294-46C1-868D-8C26F660D144}">
      <dgm:prSet phldrT="[Текст]" custT="1"/>
      <dgm:spPr/>
      <dgm:t>
        <a:bodyPr/>
        <a:lstStyle/>
        <a:p>
          <a:r>
            <a:rPr lang="en-AU" altLang="tr-TR" sz="1600" b="1" dirty="0" smtClean="0">
              <a:solidFill>
                <a:srgbClr val="336699"/>
              </a:solidFill>
              <a:latin typeface="+mj-lt"/>
            </a:rPr>
            <a:t>ISO 9001:2000 </a:t>
          </a:r>
          <a:r>
            <a:rPr lang="ru-RU" altLang="tr-TR" sz="1600" b="1" dirty="0" smtClean="0">
              <a:solidFill>
                <a:srgbClr val="336699"/>
              </a:solidFill>
              <a:latin typeface="+mj-lt"/>
            </a:rPr>
            <a:t>Сертификат соответствия по системе </a:t>
          </a:r>
          <a:r>
            <a:rPr lang="en-AU" altLang="tr-TR" sz="1600" b="1" dirty="0" smtClean="0">
              <a:solidFill>
                <a:srgbClr val="336699"/>
              </a:solidFill>
              <a:latin typeface="+mj-lt"/>
            </a:rPr>
            <a:t/>
          </a:r>
          <a:br>
            <a:rPr lang="en-AU" altLang="tr-TR" sz="1600" b="1" dirty="0" smtClean="0">
              <a:solidFill>
                <a:srgbClr val="336699"/>
              </a:solidFill>
              <a:latin typeface="+mj-lt"/>
            </a:rPr>
          </a:br>
          <a:r>
            <a:rPr lang="en-AU" altLang="tr-TR" sz="1600" b="1" dirty="0" smtClean="0">
              <a:solidFill>
                <a:srgbClr val="336699"/>
              </a:solidFill>
              <a:latin typeface="+mj-lt"/>
            </a:rPr>
            <a:t>6 Sigma </a:t>
          </a:r>
          <a:endParaRPr lang="tr-TR" sz="1600" b="1" dirty="0">
            <a:solidFill>
              <a:srgbClr val="336699"/>
            </a:solidFill>
            <a:latin typeface="+mj-lt"/>
          </a:endParaRPr>
        </a:p>
      </dgm:t>
    </dgm:pt>
    <dgm:pt modelId="{2DC3AD62-B2E8-4ABD-8638-45FAC4C03FC3}" type="parTrans" cxnId="{97764EB3-D11A-47A5-81A0-7117FEAC41AA}">
      <dgm:prSet/>
      <dgm:spPr/>
      <dgm:t>
        <a:bodyPr/>
        <a:lstStyle/>
        <a:p>
          <a:endParaRPr lang="tr-TR"/>
        </a:p>
      </dgm:t>
    </dgm:pt>
    <dgm:pt modelId="{05786A3F-2D08-4116-B819-49A252671EF8}" type="sibTrans" cxnId="{97764EB3-D11A-47A5-81A0-7117FEAC41AA}">
      <dgm:prSet/>
      <dgm:spPr/>
      <dgm:t>
        <a:bodyPr/>
        <a:lstStyle/>
        <a:p>
          <a:endParaRPr lang="tr-TR"/>
        </a:p>
      </dgm:t>
    </dgm:pt>
    <dgm:pt modelId="{430A7F0B-1D3C-4294-B3F5-80762883D8AA}" type="pres">
      <dgm:prSet presAssocID="{FF578ED9-E3B7-43ED-A78C-39DBB12B9AC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516CFB22-3969-4DAA-928F-0810EF38F2FA}" type="pres">
      <dgm:prSet presAssocID="{DFB8C98D-7E18-49A6-81CA-51AA2265FDFD}" presName="composite" presStyleCnt="0"/>
      <dgm:spPr/>
    </dgm:pt>
    <dgm:pt modelId="{19660523-4646-48FD-8C40-90D1C3BD37CF}" type="pres">
      <dgm:prSet presAssocID="{DFB8C98D-7E18-49A6-81CA-51AA2265FDFD}" presName="parTx" presStyleLbl="alignNode1" presStyleIdx="0" presStyleCnt="3" custScaleY="65560" custLinFactNeighborY="-162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254165B-6AD6-4351-8DDF-6D942CCC6D70}" type="pres">
      <dgm:prSet presAssocID="{DFB8C98D-7E18-49A6-81CA-51AA2265FDFD}" presName="desTx" presStyleLbl="alignAccFollowNode1" presStyleIdx="0" presStyleCnt="3" custLinFactNeighborY="-821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C295DA0-ADE1-4B4B-A15F-CCF66FA4B899}" type="pres">
      <dgm:prSet presAssocID="{43F8918E-1E63-4EDD-B070-C6266B535380}" presName="space" presStyleCnt="0"/>
      <dgm:spPr/>
    </dgm:pt>
    <dgm:pt modelId="{5F0005A3-C9BC-434C-9187-140F3DF5C21E}" type="pres">
      <dgm:prSet presAssocID="{09441F7F-A2AA-4C65-9032-97B1502908C6}" presName="composite" presStyleCnt="0"/>
      <dgm:spPr/>
    </dgm:pt>
    <dgm:pt modelId="{791E11AB-48EB-4FB6-A449-A1F0B489E015}" type="pres">
      <dgm:prSet presAssocID="{09441F7F-A2AA-4C65-9032-97B1502908C6}" presName="parTx" presStyleLbl="alignNode1" presStyleIdx="1" presStyleCnt="3" custScaleY="65560" custLinFactNeighborY="-162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71FDDA0-B1A8-44EB-AFA0-365B6130ED78}" type="pres">
      <dgm:prSet presAssocID="{09441F7F-A2AA-4C65-9032-97B1502908C6}" presName="desTx" presStyleLbl="alignAccFollowNode1" presStyleIdx="1" presStyleCnt="3" custLinFactNeighborY="-821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22121BC-2388-4493-BB40-0C811D95883D}" type="pres">
      <dgm:prSet presAssocID="{DC5D6359-1572-421B-B810-FCDB97FEAB28}" presName="space" presStyleCnt="0"/>
      <dgm:spPr/>
    </dgm:pt>
    <dgm:pt modelId="{AFA8637D-B953-456B-A0CF-CC32DD29B91C}" type="pres">
      <dgm:prSet presAssocID="{B42F8564-B1B9-4001-9D03-40996F2AA4BD}" presName="composite" presStyleCnt="0"/>
      <dgm:spPr/>
    </dgm:pt>
    <dgm:pt modelId="{EEB29454-44F3-4E23-A724-3F5062525283}" type="pres">
      <dgm:prSet presAssocID="{B42F8564-B1B9-4001-9D03-40996F2AA4BD}" presName="parTx" presStyleLbl="alignNode1" presStyleIdx="2" presStyleCnt="3" custScaleY="65560" custLinFactNeighborY="-162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BF6C15D-C3E7-4BB5-A59D-404FF23681B5}" type="pres">
      <dgm:prSet presAssocID="{B42F8564-B1B9-4001-9D03-40996F2AA4BD}" presName="desTx" presStyleLbl="alignAccFollowNode1" presStyleIdx="2" presStyleCnt="3" custLinFactNeighborY="-821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2B195F9-EC95-45D2-9D77-F95DE790A9D9}" type="presOf" srcId="{B42F8564-B1B9-4001-9D03-40996F2AA4BD}" destId="{EEB29454-44F3-4E23-A724-3F5062525283}" srcOrd="0" destOrd="0" presId="urn:microsoft.com/office/officeart/2005/8/layout/hList1"/>
    <dgm:cxn modelId="{405964E9-2DCE-4607-A89D-13ECCA86F2D2}" type="presOf" srcId="{BC0784AD-D294-46C1-868D-8C26F660D144}" destId="{BBF6C15D-C3E7-4BB5-A59D-404FF23681B5}" srcOrd="0" destOrd="0" presId="urn:microsoft.com/office/officeart/2005/8/layout/hList1"/>
    <dgm:cxn modelId="{3AB0A83B-8658-4C28-A432-67E0305ECEB4}" type="presOf" srcId="{DFB8C98D-7E18-49A6-81CA-51AA2265FDFD}" destId="{19660523-4646-48FD-8C40-90D1C3BD37CF}" srcOrd="0" destOrd="0" presId="urn:microsoft.com/office/officeart/2005/8/layout/hList1"/>
    <dgm:cxn modelId="{3A544896-7FD9-4CD3-A94F-1E40120C4BA5}" srcId="{FF578ED9-E3B7-43ED-A78C-39DBB12B9AC2}" destId="{09441F7F-A2AA-4C65-9032-97B1502908C6}" srcOrd="1" destOrd="0" parTransId="{BA4EAD05-3FFD-4C2E-8200-B32CDD874F91}" sibTransId="{DC5D6359-1572-421B-B810-FCDB97FEAB28}"/>
    <dgm:cxn modelId="{54442464-F5DB-417F-A5DC-283959F676F0}" type="presOf" srcId="{F98B054B-7767-400F-AA1A-1A3C4FD4EFBE}" destId="{F254165B-6AD6-4351-8DDF-6D942CCC6D70}" srcOrd="0" destOrd="0" presId="urn:microsoft.com/office/officeart/2005/8/layout/hList1"/>
    <dgm:cxn modelId="{97764EB3-D11A-47A5-81A0-7117FEAC41AA}" srcId="{B42F8564-B1B9-4001-9D03-40996F2AA4BD}" destId="{BC0784AD-D294-46C1-868D-8C26F660D144}" srcOrd="0" destOrd="0" parTransId="{2DC3AD62-B2E8-4ABD-8638-45FAC4C03FC3}" sibTransId="{05786A3F-2D08-4116-B819-49A252671EF8}"/>
    <dgm:cxn modelId="{7CDC6650-A307-400D-847E-08574298AC4A}" type="presOf" srcId="{D067B7DC-AA20-474E-A69B-66A2578F6A82}" destId="{B71FDDA0-B1A8-44EB-AFA0-365B6130ED78}" srcOrd="0" destOrd="0" presId="urn:microsoft.com/office/officeart/2005/8/layout/hList1"/>
    <dgm:cxn modelId="{CC45453B-222E-413E-855E-0F8FCA102DD2}" type="presOf" srcId="{FF578ED9-E3B7-43ED-A78C-39DBB12B9AC2}" destId="{430A7F0B-1D3C-4294-B3F5-80762883D8AA}" srcOrd="0" destOrd="0" presId="urn:microsoft.com/office/officeart/2005/8/layout/hList1"/>
    <dgm:cxn modelId="{0A475F0F-0685-4F66-B73A-2AC98B5A1FA3}" srcId="{DFB8C98D-7E18-49A6-81CA-51AA2265FDFD}" destId="{F98B054B-7767-400F-AA1A-1A3C4FD4EFBE}" srcOrd="0" destOrd="0" parTransId="{79C000D8-79AE-46C2-8E0F-431B0777ED66}" sibTransId="{9C1E4DFE-AA64-482B-BE5B-FB6D74FB828E}"/>
    <dgm:cxn modelId="{2F921B31-AFF1-49F3-81F0-C14191310453}" srcId="{FF578ED9-E3B7-43ED-A78C-39DBB12B9AC2}" destId="{B42F8564-B1B9-4001-9D03-40996F2AA4BD}" srcOrd="2" destOrd="0" parTransId="{A3C148FE-3BF4-4F3D-8851-FA784E1C00BF}" sibTransId="{08B9632A-A648-4E26-8469-EF9F61A4C7AE}"/>
    <dgm:cxn modelId="{42828837-C56D-4F1C-AB15-EF8FEA7B02B9}" srcId="{FF578ED9-E3B7-43ED-A78C-39DBB12B9AC2}" destId="{DFB8C98D-7E18-49A6-81CA-51AA2265FDFD}" srcOrd="0" destOrd="0" parTransId="{FF8EDF50-7E4C-47B0-B638-554EC35BCAFB}" sibTransId="{43F8918E-1E63-4EDD-B070-C6266B535380}"/>
    <dgm:cxn modelId="{FDC9A321-1BFA-43A1-94E8-C8DDAE02DE82}" srcId="{09441F7F-A2AA-4C65-9032-97B1502908C6}" destId="{D067B7DC-AA20-474E-A69B-66A2578F6A82}" srcOrd="0" destOrd="0" parTransId="{E56DA0AB-D6B9-4FBB-9D01-9BC30E6879B1}" sibTransId="{45777366-4422-4C63-B7D8-521C320C470B}"/>
    <dgm:cxn modelId="{E5D3EDFD-0624-4FF5-8321-ECC120614CD4}" type="presOf" srcId="{09441F7F-A2AA-4C65-9032-97B1502908C6}" destId="{791E11AB-48EB-4FB6-A449-A1F0B489E015}" srcOrd="0" destOrd="0" presId="urn:microsoft.com/office/officeart/2005/8/layout/hList1"/>
    <dgm:cxn modelId="{438C2191-71CA-47F7-95EB-378695775CF8}" type="presParOf" srcId="{430A7F0B-1D3C-4294-B3F5-80762883D8AA}" destId="{516CFB22-3969-4DAA-928F-0810EF38F2FA}" srcOrd="0" destOrd="0" presId="urn:microsoft.com/office/officeart/2005/8/layout/hList1"/>
    <dgm:cxn modelId="{739D559F-CDEA-46A8-ABB1-FDB3CAA69CF9}" type="presParOf" srcId="{516CFB22-3969-4DAA-928F-0810EF38F2FA}" destId="{19660523-4646-48FD-8C40-90D1C3BD37CF}" srcOrd="0" destOrd="0" presId="urn:microsoft.com/office/officeart/2005/8/layout/hList1"/>
    <dgm:cxn modelId="{DDB35D3B-FC74-4D50-AB7F-371148705DD1}" type="presParOf" srcId="{516CFB22-3969-4DAA-928F-0810EF38F2FA}" destId="{F254165B-6AD6-4351-8DDF-6D942CCC6D70}" srcOrd="1" destOrd="0" presId="urn:microsoft.com/office/officeart/2005/8/layout/hList1"/>
    <dgm:cxn modelId="{FFFBEC21-30FA-4DED-8E13-4954EEC78EC8}" type="presParOf" srcId="{430A7F0B-1D3C-4294-B3F5-80762883D8AA}" destId="{7C295DA0-ADE1-4B4B-A15F-CCF66FA4B899}" srcOrd="1" destOrd="0" presId="urn:microsoft.com/office/officeart/2005/8/layout/hList1"/>
    <dgm:cxn modelId="{6E010915-B750-40B7-9455-44D5917678B2}" type="presParOf" srcId="{430A7F0B-1D3C-4294-B3F5-80762883D8AA}" destId="{5F0005A3-C9BC-434C-9187-140F3DF5C21E}" srcOrd="2" destOrd="0" presId="urn:microsoft.com/office/officeart/2005/8/layout/hList1"/>
    <dgm:cxn modelId="{8FC13F9A-CEF8-4A60-B0D0-A51B102EEF8F}" type="presParOf" srcId="{5F0005A3-C9BC-434C-9187-140F3DF5C21E}" destId="{791E11AB-48EB-4FB6-A449-A1F0B489E015}" srcOrd="0" destOrd="0" presId="urn:microsoft.com/office/officeart/2005/8/layout/hList1"/>
    <dgm:cxn modelId="{AD2A5FC8-05C7-4F37-87C9-2A666F684E75}" type="presParOf" srcId="{5F0005A3-C9BC-434C-9187-140F3DF5C21E}" destId="{B71FDDA0-B1A8-44EB-AFA0-365B6130ED78}" srcOrd="1" destOrd="0" presId="urn:microsoft.com/office/officeart/2005/8/layout/hList1"/>
    <dgm:cxn modelId="{AB213B28-9E9A-4B0B-81A1-E6C69E2D31E9}" type="presParOf" srcId="{430A7F0B-1D3C-4294-B3F5-80762883D8AA}" destId="{622121BC-2388-4493-BB40-0C811D95883D}" srcOrd="3" destOrd="0" presId="urn:microsoft.com/office/officeart/2005/8/layout/hList1"/>
    <dgm:cxn modelId="{1A38A888-386B-4F02-BFE5-AD2D71FE9816}" type="presParOf" srcId="{430A7F0B-1D3C-4294-B3F5-80762883D8AA}" destId="{AFA8637D-B953-456B-A0CF-CC32DD29B91C}" srcOrd="4" destOrd="0" presId="urn:microsoft.com/office/officeart/2005/8/layout/hList1"/>
    <dgm:cxn modelId="{B452C510-D21D-49D4-9E44-9962F2C0D139}" type="presParOf" srcId="{AFA8637D-B953-456B-A0CF-CC32DD29B91C}" destId="{EEB29454-44F3-4E23-A724-3F5062525283}" srcOrd="0" destOrd="0" presId="urn:microsoft.com/office/officeart/2005/8/layout/hList1"/>
    <dgm:cxn modelId="{C8CB46A7-A49D-43F9-A3E8-25F42C92EBFB}" type="presParOf" srcId="{AFA8637D-B953-456B-A0CF-CC32DD29B91C}" destId="{BBF6C15D-C3E7-4BB5-A59D-404FF23681B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660523-4646-48FD-8C40-90D1C3BD37CF}">
      <dsp:nvSpPr>
        <dsp:cNvPr id="0" name=""/>
        <dsp:cNvSpPr/>
      </dsp:nvSpPr>
      <dsp:spPr>
        <a:xfrm>
          <a:off x="2677" y="0"/>
          <a:ext cx="2610852" cy="7089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1600" b="1" kern="1200" dirty="0" smtClean="0">
              <a:solidFill>
                <a:schemeClr val="bg1"/>
              </a:solidFill>
              <a:latin typeface="+mj-lt"/>
            </a:rPr>
            <a:t>19</a:t>
          </a:r>
          <a:r>
            <a:rPr lang="en-AU" altLang="tr-TR" sz="1600" b="1" kern="1200" dirty="0" smtClean="0">
              <a:solidFill>
                <a:schemeClr val="bg1"/>
              </a:solidFill>
              <a:latin typeface="+mj-lt"/>
            </a:rPr>
            <a:t>91</a:t>
          </a:r>
          <a:endParaRPr lang="tr-TR" sz="1600" kern="1200" dirty="0">
            <a:solidFill>
              <a:schemeClr val="bg1"/>
            </a:solidFill>
          </a:endParaRPr>
        </a:p>
      </dsp:txBody>
      <dsp:txXfrm>
        <a:off x="2677" y="0"/>
        <a:ext cx="2610852" cy="708930"/>
      </dsp:txXfrm>
    </dsp:sp>
    <dsp:sp modelId="{F254165B-6AD6-4351-8DDF-6D942CCC6D70}">
      <dsp:nvSpPr>
        <dsp:cNvPr id="0" name=""/>
        <dsp:cNvSpPr/>
      </dsp:nvSpPr>
      <dsp:spPr>
        <a:xfrm>
          <a:off x="2677" y="518084"/>
          <a:ext cx="2610852" cy="1756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tr-TR" sz="1600" b="1" kern="1200" dirty="0" smtClean="0">
              <a:solidFill>
                <a:srgbClr val="C00000"/>
              </a:solidFill>
              <a:latin typeface="+mj-lt"/>
            </a:rPr>
            <a:t>I</a:t>
          </a:r>
          <a:r>
            <a:rPr lang="en-AU" altLang="tr-TR" sz="1600" b="1" kern="1200" dirty="0" smtClean="0">
              <a:solidFill>
                <a:srgbClr val="C00000"/>
              </a:solidFill>
              <a:latin typeface="+mj-lt"/>
            </a:rPr>
            <a:t>SO 9001 </a:t>
          </a:r>
          <a:r>
            <a:rPr lang="ru-RU" altLang="tr-TR" sz="1600" b="1" kern="1200" dirty="0" smtClean="0">
              <a:solidFill>
                <a:srgbClr val="336699"/>
              </a:solidFill>
              <a:latin typeface="+mj-lt"/>
            </a:rPr>
            <a:t>Сертификат соответствия международной системе</a:t>
          </a:r>
          <a:r>
            <a:rPr lang="en-US" altLang="tr-TR" sz="1600" b="1" kern="1200" dirty="0" smtClean="0">
              <a:solidFill>
                <a:srgbClr val="336699"/>
              </a:solidFill>
              <a:latin typeface="+mj-lt"/>
            </a:rPr>
            <a:t> </a:t>
          </a:r>
          <a:r>
            <a:rPr lang="ru-RU" altLang="tr-TR" sz="1600" b="1" kern="1200" dirty="0" smtClean="0">
              <a:solidFill>
                <a:srgbClr val="336699"/>
              </a:solidFill>
              <a:latin typeface="+mj-lt"/>
            </a:rPr>
            <a:t>управления и контроля качества</a:t>
          </a:r>
          <a:endParaRPr lang="tr-TR" sz="1600" kern="1200" dirty="0">
            <a:solidFill>
              <a:srgbClr val="336699"/>
            </a:solidFill>
          </a:endParaRPr>
        </a:p>
      </dsp:txBody>
      <dsp:txXfrm>
        <a:off x="2677" y="518084"/>
        <a:ext cx="2610852" cy="1756800"/>
      </dsp:txXfrm>
    </dsp:sp>
    <dsp:sp modelId="{791E11AB-48EB-4FB6-A449-A1F0B489E015}">
      <dsp:nvSpPr>
        <dsp:cNvPr id="0" name=""/>
        <dsp:cNvSpPr/>
      </dsp:nvSpPr>
      <dsp:spPr>
        <a:xfrm>
          <a:off x="2979049" y="0"/>
          <a:ext cx="2610852" cy="7089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1600" b="1" kern="1200" dirty="0" smtClean="0">
              <a:solidFill>
                <a:schemeClr val="bg1"/>
              </a:solidFill>
              <a:latin typeface="+mj-lt"/>
            </a:rPr>
            <a:t>19</a:t>
          </a:r>
          <a:r>
            <a:rPr lang="en-AU" altLang="tr-TR" sz="1600" b="1" kern="1200" dirty="0" smtClean="0">
              <a:solidFill>
                <a:schemeClr val="bg1"/>
              </a:solidFill>
              <a:latin typeface="+mj-lt"/>
            </a:rPr>
            <a:t>93</a:t>
          </a:r>
          <a:endParaRPr lang="tr-TR" sz="1600" kern="1200" dirty="0">
            <a:solidFill>
              <a:schemeClr val="bg1"/>
            </a:solidFill>
          </a:endParaRPr>
        </a:p>
      </dsp:txBody>
      <dsp:txXfrm>
        <a:off x="2979049" y="0"/>
        <a:ext cx="2610852" cy="708930"/>
      </dsp:txXfrm>
    </dsp:sp>
    <dsp:sp modelId="{B71FDDA0-B1A8-44EB-AFA0-365B6130ED78}">
      <dsp:nvSpPr>
        <dsp:cNvPr id="0" name=""/>
        <dsp:cNvSpPr/>
      </dsp:nvSpPr>
      <dsp:spPr>
        <a:xfrm>
          <a:off x="2979049" y="518084"/>
          <a:ext cx="2610852" cy="1756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tr-TR" sz="1600" b="1" kern="1200" dirty="0" smtClean="0">
              <a:solidFill>
                <a:srgbClr val="336699"/>
              </a:solidFill>
              <a:latin typeface="+mj-lt"/>
            </a:rPr>
            <a:t>Внедрена система  мотивации заводского персонала по работе над качеством</a:t>
          </a:r>
          <a:endParaRPr lang="tr-TR" sz="1600" kern="1200" dirty="0">
            <a:solidFill>
              <a:srgbClr val="336699"/>
            </a:solidFill>
          </a:endParaRPr>
        </a:p>
      </dsp:txBody>
      <dsp:txXfrm>
        <a:off x="2979049" y="518084"/>
        <a:ext cx="2610852" cy="1756800"/>
      </dsp:txXfrm>
    </dsp:sp>
    <dsp:sp modelId="{EEB29454-44F3-4E23-A724-3F5062525283}">
      <dsp:nvSpPr>
        <dsp:cNvPr id="0" name=""/>
        <dsp:cNvSpPr/>
      </dsp:nvSpPr>
      <dsp:spPr>
        <a:xfrm>
          <a:off x="5955421" y="0"/>
          <a:ext cx="2610852" cy="7089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1600" b="1" kern="1200" dirty="0" smtClean="0">
              <a:solidFill>
                <a:schemeClr val="bg1"/>
              </a:solidFill>
              <a:latin typeface="+mj-lt"/>
            </a:rPr>
            <a:t>19</a:t>
          </a:r>
          <a:r>
            <a:rPr lang="en-AU" altLang="tr-TR" sz="1600" b="1" kern="1200" dirty="0" smtClean="0">
              <a:solidFill>
                <a:schemeClr val="bg1"/>
              </a:solidFill>
              <a:latin typeface="+mj-lt"/>
            </a:rPr>
            <a:t>94</a:t>
          </a:r>
          <a:endParaRPr lang="tr-TR" sz="1600" kern="1200" dirty="0">
            <a:solidFill>
              <a:schemeClr val="bg1"/>
            </a:solidFill>
          </a:endParaRPr>
        </a:p>
      </dsp:txBody>
      <dsp:txXfrm>
        <a:off x="5955421" y="0"/>
        <a:ext cx="2610852" cy="708930"/>
      </dsp:txXfrm>
    </dsp:sp>
    <dsp:sp modelId="{BBF6C15D-C3E7-4BB5-A59D-404FF23681B5}">
      <dsp:nvSpPr>
        <dsp:cNvPr id="0" name=""/>
        <dsp:cNvSpPr/>
      </dsp:nvSpPr>
      <dsp:spPr>
        <a:xfrm>
          <a:off x="5955421" y="523109"/>
          <a:ext cx="2610852" cy="1756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tr-TR" sz="1600" b="1" kern="1200" dirty="0" smtClean="0">
              <a:solidFill>
                <a:srgbClr val="336699"/>
              </a:solidFill>
              <a:latin typeface="+mj-lt"/>
            </a:rPr>
            <a:t>Присуждена награда на </a:t>
          </a:r>
          <a:r>
            <a:rPr lang="en-US" altLang="tr-TR" sz="1600" b="1" kern="1200" dirty="0" smtClean="0">
              <a:solidFill>
                <a:srgbClr val="336699"/>
              </a:solidFill>
              <a:latin typeface="+mj-lt"/>
            </a:rPr>
            <a:t>  </a:t>
          </a:r>
          <a:r>
            <a:rPr lang="ru-RU" altLang="tr-TR" sz="1600" b="1" kern="1200" dirty="0" smtClean="0">
              <a:solidFill>
                <a:srgbClr val="336699"/>
              </a:solidFill>
              <a:latin typeface="+mj-lt"/>
            </a:rPr>
            <a:t>Европейском конкурсе </a:t>
          </a:r>
          <a:r>
            <a:rPr lang="en-AU" altLang="tr-TR" sz="1600" b="1" kern="1200" dirty="0" smtClean="0">
              <a:solidFill>
                <a:srgbClr val="336699"/>
              </a:solidFill>
              <a:latin typeface="+mj-lt"/>
            </a:rPr>
            <a:t>EFQM </a:t>
          </a:r>
          <a:endParaRPr lang="tr-TR" sz="1600" kern="1200" dirty="0">
            <a:solidFill>
              <a:srgbClr val="336699"/>
            </a:solidFill>
          </a:endParaRPr>
        </a:p>
      </dsp:txBody>
      <dsp:txXfrm>
        <a:off x="5955421" y="523109"/>
        <a:ext cx="2610852" cy="1756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660523-4646-48FD-8C40-90D1C3BD37CF}">
      <dsp:nvSpPr>
        <dsp:cNvPr id="0" name=""/>
        <dsp:cNvSpPr/>
      </dsp:nvSpPr>
      <dsp:spPr>
        <a:xfrm>
          <a:off x="2677" y="26204"/>
          <a:ext cx="2610852" cy="6846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1600" b="1" kern="1200" dirty="0" smtClean="0">
              <a:solidFill>
                <a:schemeClr val="bg1"/>
              </a:solidFill>
              <a:latin typeface="+mj-lt"/>
            </a:rPr>
            <a:t>19</a:t>
          </a:r>
          <a:r>
            <a:rPr lang="en-AU" altLang="tr-TR" sz="1600" b="1" kern="1200" dirty="0" smtClean="0">
              <a:solidFill>
                <a:schemeClr val="bg1"/>
              </a:solidFill>
              <a:latin typeface="+mj-lt"/>
            </a:rPr>
            <a:t>96</a:t>
          </a:r>
          <a:endParaRPr lang="tr-TR" sz="1600" b="1" kern="1200" dirty="0">
            <a:solidFill>
              <a:schemeClr val="bg1"/>
            </a:solidFill>
            <a:latin typeface="+mj-lt"/>
          </a:endParaRPr>
        </a:p>
      </dsp:txBody>
      <dsp:txXfrm>
        <a:off x="2677" y="26204"/>
        <a:ext cx="2610852" cy="684669"/>
      </dsp:txXfrm>
    </dsp:sp>
    <dsp:sp modelId="{F254165B-6AD6-4351-8DDF-6D942CCC6D70}">
      <dsp:nvSpPr>
        <dsp:cNvPr id="0" name=""/>
        <dsp:cNvSpPr/>
      </dsp:nvSpPr>
      <dsp:spPr>
        <a:xfrm>
          <a:off x="2677" y="556124"/>
          <a:ext cx="2610852" cy="1756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altLang="tr-TR" sz="1600" b="1" kern="1200" dirty="0" smtClean="0">
              <a:solidFill>
                <a:srgbClr val="C00000"/>
              </a:solidFill>
              <a:latin typeface="+mj-lt"/>
            </a:rPr>
            <a:t>ISO 14001 </a:t>
          </a:r>
          <a:r>
            <a:rPr lang="ru-RU" altLang="tr-TR" sz="1600" b="1" kern="1200" dirty="0" smtClean="0">
              <a:solidFill>
                <a:srgbClr val="336699"/>
              </a:solidFill>
              <a:latin typeface="+mj-lt"/>
            </a:rPr>
            <a:t>Сертификат соответствия международным экологическим стандартам </a:t>
          </a:r>
          <a:endParaRPr lang="tr-TR" sz="1600" b="1" kern="1200" dirty="0">
            <a:solidFill>
              <a:srgbClr val="336699"/>
            </a:solidFill>
            <a:latin typeface="+mj-lt"/>
          </a:endParaRPr>
        </a:p>
      </dsp:txBody>
      <dsp:txXfrm>
        <a:off x="2677" y="556124"/>
        <a:ext cx="2610852" cy="1756800"/>
      </dsp:txXfrm>
    </dsp:sp>
    <dsp:sp modelId="{791E11AB-48EB-4FB6-A449-A1F0B489E015}">
      <dsp:nvSpPr>
        <dsp:cNvPr id="0" name=""/>
        <dsp:cNvSpPr/>
      </dsp:nvSpPr>
      <dsp:spPr>
        <a:xfrm>
          <a:off x="2979049" y="26204"/>
          <a:ext cx="2610852" cy="6846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altLang="tr-TR" sz="1600" b="1" kern="1200" dirty="0" smtClean="0">
              <a:solidFill>
                <a:schemeClr val="bg1"/>
              </a:solidFill>
              <a:latin typeface="+mj-lt"/>
            </a:rPr>
            <a:t>19</a:t>
          </a:r>
          <a:r>
            <a:rPr lang="en-AU" altLang="tr-TR" sz="1600" b="1" kern="1200" dirty="0" smtClean="0">
              <a:solidFill>
                <a:schemeClr val="bg1"/>
              </a:solidFill>
              <a:latin typeface="+mj-lt"/>
            </a:rPr>
            <a:t>99</a:t>
          </a:r>
          <a:endParaRPr lang="tr-TR" sz="1600" kern="1200" dirty="0">
            <a:solidFill>
              <a:schemeClr val="bg1"/>
            </a:solidFill>
            <a:latin typeface="+mj-lt"/>
          </a:endParaRPr>
        </a:p>
      </dsp:txBody>
      <dsp:txXfrm>
        <a:off x="2979049" y="26204"/>
        <a:ext cx="2610852" cy="684669"/>
      </dsp:txXfrm>
    </dsp:sp>
    <dsp:sp modelId="{B71FDDA0-B1A8-44EB-AFA0-365B6130ED78}">
      <dsp:nvSpPr>
        <dsp:cNvPr id="0" name=""/>
        <dsp:cNvSpPr/>
      </dsp:nvSpPr>
      <dsp:spPr>
        <a:xfrm>
          <a:off x="2979049" y="556124"/>
          <a:ext cx="2610852" cy="1756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altLang="tr-TR" sz="1600" b="1" kern="1200" dirty="0" smtClean="0">
              <a:solidFill>
                <a:srgbClr val="336699"/>
              </a:solidFill>
              <a:latin typeface="+mj-lt"/>
            </a:rPr>
            <a:t>Внедрение системы </a:t>
          </a:r>
          <a:r>
            <a:rPr lang="en-US" altLang="tr-TR" sz="1600" b="1" kern="1200" dirty="0" smtClean="0">
              <a:solidFill>
                <a:srgbClr val="336699"/>
              </a:solidFill>
              <a:latin typeface="+mj-lt"/>
            </a:rPr>
            <a:t>Total Productive Maintenance  (TPM)</a:t>
          </a:r>
          <a:endParaRPr lang="tr-TR" sz="1600" b="1" kern="1200" dirty="0">
            <a:solidFill>
              <a:srgbClr val="336699"/>
            </a:solidFill>
            <a:latin typeface="+mj-lt"/>
          </a:endParaRPr>
        </a:p>
      </dsp:txBody>
      <dsp:txXfrm>
        <a:off x="2979049" y="556124"/>
        <a:ext cx="2610852" cy="1756800"/>
      </dsp:txXfrm>
    </dsp:sp>
    <dsp:sp modelId="{EEB29454-44F3-4E23-A724-3F5062525283}">
      <dsp:nvSpPr>
        <dsp:cNvPr id="0" name=""/>
        <dsp:cNvSpPr/>
      </dsp:nvSpPr>
      <dsp:spPr>
        <a:xfrm>
          <a:off x="5955421" y="26204"/>
          <a:ext cx="2610852" cy="6846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latin typeface="+mj-lt"/>
            </a:rPr>
            <a:t>2003</a:t>
          </a:r>
          <a:endParaRPr lang="tr-TR" sz="1600" b="1" kern="1200" dirty="0">
            <a:latin typeface="+mj-lt"/>
          </a:endParaRPr>
        </a:p>
      </dsp:txBody>
      <dsp:txXfrm>
        <a:off x="5955421" y="26204"/>
        <a:ext cx="2610852" cy="684669"/>
      </dsp:txXfrm>
    </dsp:sp>
    <dsp:sp modelId="{BBF6C15D-C3E7-4BB5-A59D-404FF23681B5}">
      <dsp:nvSpPr>
        <dsp:cNvPr id="0" name=""/>
        <dsp:cNvSpPr/>
      </dsp:nvSpPr>
      <dsp:spPr>
        <a:xfrm>
          <a:off x="5955421" y="556124"/>
          <a:ext cx="2610852" cy="1756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altLang="tr-TR" sz="1600" b="1" kern="1200" dirty="0" smtClean="0">
              <a:solidFill>
                <a:srgbClr val="336699"/>
              </a:solidFill>
              <a:latin typeface="+mj-lt"/>
            </a:rPr>
            <a:t>ISO 9001:2000 </a:t>
          </a:r>
          <a:r>
            <a:rPr lang="ru-RU" altLang="tr-TR" sz="1600" b="1" kern="1200" dirty="0" smtClean="0">
              <a:solidFill>
                <a:srgbClr val="336699"/>
              </a:solidFill>
              <a:latin typeface="+mj-lt"/>
            </a:rPr>
            <a:t>Сертификат соответствия по системе </a:t>
          </a:r>
          <a:r>
            <a:rPr lang="en-AU" altLang="tr-TR" sz="1600" b="1" kern="1200" dirty="0" smtClean="0">
              <a:solidFill>
                <a:srgbClr val="336699"/>
              </a:solidFill>
              <a:latin typeface="+mj-lt"/>
            </a:rPr>
            <a:t/>
          </a:r>
          <a:br>
            <a:rPr lang="en-AU" altLang="tr-TR" sz="1600" b="1" kern="1200" dirty="0" smtClean="0">
              <a:solidFill>
                <a:srgbClr val="336699"/>
              </a:solidFill>
              <a:latin typeface="+mj-lt"/>
            </a:rPr>
          </a:br>
          <a:r>
            <a:rPr lang="en-AU" altLang="tr-TR" sz="1600" b="1" kern="1200" dirty="0" smtClean="0">
              <a:solidFill>
                <a:srgbClr val="336699"/>
              </a:solidFill>
              <a:latin typeface="+mj-lt"/>
            </a:rPr>
            <a:t>6 Sigma </a:t>
          </a:r>
          <a:endParaRPr lang="tr-TR" sz="1600" b="1" kern="1200" dirty="0">
            <a:solidFill>
              <a:srgbClr val="336699"/>
            </a:solidFill>
            <a:latin typeface="+mj-lt"/>
          </a:endParaRPr>
        </a:p>
      </dsp:txBody>
      <dsp:txXfrm>
        <a:off x="5955421" y="556124"/>
        <a:ext cx="2610852" cy="1756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AC2191-0485-478F-A4AF-254AAAFF96E3}" type="datetimeFigureOut">
              <a:rPr lang="ru-RU" smtClean="0"/>
              <a:pPr/>
              <a:t>15.04.2016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A1180-7335-47F9-BE41-EC854B79A9D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8110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21778E-79D7-4D48-9BB5-C65C6CD85211}" type="datetimeFigureOut">
              <a:rPr lang="ru-RU" smtClean="0"/>
              <a:pPr/>
              <a:t>15.04.2016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74725" y="744538"/>
            <a:ext cx="48482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914835-19B1-4B90-BF38-89C9BDBC89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525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74725" y="744538"/>
            <a:ext cx="48482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tr-TR" smtClean="0"/>
              <a:t>EFQM</a:t>
            </a:r>
            <a:r>
              <a:rPr lang="en-US" altLang="tr-TR" smtClean="0"/>
              <a:t> - </a:t>
            </a:r>
            <a:r>
              <a:rPr lang="ru-RU" altLang="tr-TR" smtClean="0"/>
              <a:t>модель делового совершенства, которая предложена Европейским фондом менеджмента качества (European Foundation for Quality Management - EFQM)</a:t>
            </a:r>
            <a:r>
              <a:rPr lang="ru-RU" altLang="tr-TR" baseline="30000" smtClean="0"/>
              <a:t>1</a:t>
            </a:r>
            <a:r>
              <a:rPr lang="ru-RU" altLang="tr-TR" smtClean="0"/>
              <a:t> и проводится с 1991 г.</a:t>
            </a:r>
          </a:p>
          <a:p>
            <a:pPr eaLnBrk="1" hangingPunct="1">
              <a:spcBef>
                <a:spcPct val="0"/>
              </a:spcBef>
            </a:pPr>
            <a:r>
              <a:rPr lang="ru-RU" altLang="tr-TR" smtClean="0"/>
              <a:t>Соответствие деятельности организации критериям модели может быть признано на пяти уровнях:</a:t>
            </a:r>
          </a:p>
          <a:p>
            <a:pPr eaLnBrk="1" hangingPunct="1">
              <a:spcBef>
                <a:spcPct val="0"/>
              </a:spcBef>
            </a:pPr>
            <a:r>
              <a:rPr lang="ru-RU" altLang="tr-TR" smtClean="0"/>
              <a:t>первый - </a:t>
            </a:r>
            <a:r>
              <a:rPr lang="ru-RU" altLang="tr-TR" i="1" smtClean="0"/>
              <a:t>стремление</a:t>
            </a:r>
            <a:r>
              <a:rPr lang="ru-RU" altLang="tr-TR" smtClean="0"/>
              <a:t> </a:t>
            </a:r>
            <a:r>
              <a:rPr lang="ru-RU" altLang="tr-TR" i="1" smtClean="0"/>
              <a:t>к совершенству</a:t>
            </a:r>
            <a:r>
              <a:rPr lang="ru-RU" altLang="tr-TR" smtClean="0"/>
              <a:t> (Committed to Excellence) - подтверждается сертификатом и знаком EFQM (проводится на неконкурсной основе);</a:t>
            </a:r>
          </a:p>
          <a:p>
            <a:pPr eaLnBrk="1" hangingPunct="1">
              <a:spcBef>
                <a:spcPct val="0"/>
              </a:spcBef>
            </a:pPr>
            <a:r>
              <a:rPr lang="ru-RU" altLang="tr-TR" smtClean="0"/>
              <a:t>второй - </a:t>
            </a:r>
            <a:r>
              <a:rPr lang="ru-RU" altLang="tr-TR" i="1" smtClean="0"/>
              <a:t>признанное совершенство </a:t>
            </a:r>
            <a:r>
              <a:rPr lang="ru-RU" altLang="tr-TR" smtClean="0"/>
              <a:t>(Recognised for Excellence) - подтверждается сертификатом и знаком EFQM (проводится на неконкурсной основе);</a:t>
            </a:r>
          </a:p>
          <a:p>
            <a:pPr eaLnBrk="1" hangingPunct="1">
              <a:spcBef>
                <a:spcPct val="0"/>
              </a:spcBef>
            </a:pPr>
            <a:r>
              <a:rPr lang="ru-RU" altLang="tr-TR" smtClean="0"/>
              <a:t>третий - </a:t>
            </a:r>
            <a:r>
              <a:rPr lang="ru-RU" altLang="tr-TR" i="1" smtClean="0"/>
              <a:t>финалист</a:t>
            </a:r>
            <a:r>
              <a:rPr lang="ru-RU" altLang="tr-TR" smtClean="0"/>
              <a:t> конкурса ЕПК (Finalist European Quality Award) - подтверждается дипломом и знаком EFQM;</a:t>
            </a:r>
          </a:p>
          <a:p>
            <a:pPr eaLnBrk="1" hangingPunct="1">
              <a:spcBef>
                <a:spcPct val="0"/>
              </a:spcBef>
            </a:pPr>
            <a:r>
              <a:rPr lang="ru-RU" altLang="tr-TR" smtClean="0"/>
              <a:t>четвертый - </a:t>
            </a:r>
            <a:r>
              <a:rPr lang="ru-RU" altLang="tr-TR" i="1" smtClean="0"/>
              <a:t>призер</a:t>
            </a:r>
            <a:r>
              <a:rPr lang="ru-RU" altLang="tr-TR" smtClean="0"/>
              <a:t> конкурса ЕПК (Prize Winner European Quality Award) - подтверждается дипломом, знаком и призом EFQM;</a:t>
            </a:r>
          </a:p>
          <a:p>
            <a:pPr eaLnBrk="1" hangingPunct="1">
              <a:spcBef>
                <a:spcPct val="0"/>
              </a:spcBef>
            </a:pPr>
            <a:r>
              <a:rPr lang="ru-RU" altLang="tr-TR" smtClean="0"/>
              <a:t>пятый - </a:t>
            </a:r>
            <a:r>
              <a:rPr lang="ru-RU" altLang="tr-TR" i="1" smtClean="0"/>
              <a:t>победитель </a:t>
            </a:r>
            <a:r>
              <a:rPr lang="ru-RU" altLang="tr-TR" smtClean="0"/>
              <a:t>конкурса ЕПК (Winner European Quality Award) - подтверждается дипломом, знаком и памятным кубком EFQM.</a:t>
            </a:r>
          </a:p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C1AB163-F73B-472B-A73F-81E9833929F4}" type="slidenum">
              <a:rPr lang="en-US" altLang="tr-TR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tr-T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74725" y="744538"/>
            <a:ext cx="48482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fld id="{7952EC1A-0631-4047-BAA0-8D5DFA3589D1}" type="slidenum">
              <a:rPr lang="en-US" altLang="tr-TR" smtClean="0">
                <a:solidFill>
                  <a:prstClr val="black"/>
                </a:solidFill>
                <a:latin typeface="Times New Roman" pitchFamily="18" charset="0"/>
              </a:rPr>
              <a:pPr>
                <a:defRPr/>
              </a:pPr>
              <a:t>14</a:t>
            </a:fld>
            <a:endParaRPr lang="en-US" altLang="tr-TR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74725" y="744538"/>
            <a:ext cx="48482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DBDE3FD-800A-427A-8470-E1EB4C8E1BBE}" type="slidenum">
              <a:rPr lang="en-US" altLang="tr-TR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en-US" altLang="tr-TR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74725" y="744538"/>
            <a:ext cx="48482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tr-TR" smtClean="0"/>
              <a:t>On the other hand, we are very much proud to have  world’s prestigious TUV award for our energy efficient factories,</a:t>
            </a:r>
            <a:endParaRPr lang="tr-TR" b="1" smtClean="0">
              <a:solidFill>
                <a:srgbClr val="00B050"/>
              </a:solidFill>
            </a:endParaRPr>
          </a:p>
          <a:p>
            <a:pPr eaLnBrk="1" hangingPunct="1"/>
            <a:endParaRPr lang="tr-TR" b="1" smtClean="0">
              <a:solidFill>
                <a:srgbClr val="00B050"/>
              </a:solidFill>
            </a:endParaRPr>
          </a:p>
          <a:p>
            <a:pPr eaLnBrk="1" hangingPunct="1"/>
            <a:r>
              <a:rPr lang="tr-TR" b="1" smtClean="0">
                <a:solidFill>
                  <a:srgbClr val="00B050"/>
                </a:solidFill>
              </a:rPr>
              <a:t>The first and only home appliance company to recieve ‘Gold Certificate’ and ‘Platinum Certificate’ for its energy efficient factories</a:t>
            </a:r>
          </a:p>
          <a:p>
            <a:pPr eaLnBrk="1" hangingPunct="1"/>
            <a:endParaRPr lang="tr-TR" smtClean="0"/>
          </a:p>
          <a:p>
            <a:pPr eaLnBrk="1" hangingPunct="1"/>
            <a:endParaRPr lang="tr-TR" smtClean="0"/>
          </a:p>
          <a:p>
            <a:pPr eaLnBrk="1" hangingPunct="1"/>
            <a:endParaRPr lang="tr-TR" smtClean="0"/>
          </a:p>
          <a:p>
            <a:pPr eaLnBrk="1" hangingPunct="1"/>
            <a:endParaRPr lang="tr-TR" smtClean="0"/>
          </a:p>
          <a:p>
            <a:pPr eaLnBrk="1" hangingPunct="1"/>
            <a:endParaRPr lang="tr-TR" smtClean="0"/>
          </a:p>
          <a:p>
            <a:pPr eaLnBrk="1" hangingPunct="1"/>
            <a:r>
              <a:rPr lang="tr-TR" smtClean="0"/>
              <a:t>European Council Rewards</a:t>
            </a:r>
          </a:p>
          <a:p>
            <a:pPr eaLnBrk="1" hangingPunct="1"/>
            <a:r>
              <a:rPr lang="tr-TR" smtClean="0"/>
              <a:t>I</a:t>
            </a:r>
            <a:r>
              <a:rPr lang="en-US" smtClean="0"/>
              <a:t>n 2011</a:t>
            </a:r>
            <a:r>
              <a:rPr lang="tr-TR" smtClean="0"/>
              <a:t> and 2012, w</a:t>
            </a:r>
            <a:r>
              <a:rPr lang="en-US" smtClean="0"/>
              <a:t>e broke our own record and</a:t>
            </a:r>
            <a:r>
              <a:rPr lang="tr-TR" smtClean="0"/>
              <a:t> 4 of our plants have </a:t>
            </a:r>
            <a:r>
              <a:rPr lang="en-US" smtClean="0"/>
              <a:t>achieved the </a:t>
            </a:r>
            <a:r>
              <a:rPr lang="ja-JP" altLang="en-US" b="1" smtClean="0">
                <a:solidFill>
                  <a:srgbClr val="0070C0"/>
                </a:solidFill>
              </a:rPr>
              <a:t>“</a:t>
            </a:r>
            <a:r>
              <a:rPr lang="en-US" altLang="ja-JP" b="1" smtClean="0">
                <a:solidFill>
                  <a:srgbClr val="0070C0"/>
                </a:solidFill>
              </a:rPr>
              <a:t>Platinum Certificate</a:t>
            </a:r>
            <a:r>
              <a:rPr lang="ja-JP" altLang="en-US" b="1" smtClean="0">
                <a:solidFill>
                  <a:srgbClr val="0070C0"/>
                </a:solidFill>
              </a:rPr>
              <a:t>”</a:t>
            </a:r>
            <a:r>
              <a:rPr lang="tr-TR" altLang="ja-JP" b="1" smtClean="0">
                <a:solidFill>
                  <a:srgbClr val="0070C0"/>
                </a:solidFill>
              </a:rPr>
              <a:t> </a:t>
            </a:r>
            <a:r>
              <a:rPr lang="tr-TR" altLang="ja-JP" smtClean="0"/>
              <a:t>(the highest rank).  </a:t>
            </a:r>
            <a:r>
              <a:rPr lang="en-US" altLang="ja-JP" smtClean="0"/>
              <a:t>Arçelik </a:t>
            </a:r>
            <a:r>
              <a:rPr lang="tr-TR" altLang="ja-JP" b="1" smtClean="0">
                <a:solidFill>
                  <a:srgbClr val="FF0000"/>
                </a:solidFill>
              </a:rPr>
              <a:t>is </a:t>
            </a:r>
            <a:r>
              <a:rPr lang="en-US" altLang="ja-JP" b="1" smtClean="0">
                <a:solidFill>
                  <a:srgbClr val="FF0000"/>
                </a:solidFill>
              </a:rPr>
              <a:t>the first and only</a:t>
            </a:r>
            <a:r>
              <a:rPr lang="en-US" altLang="ja-JP" smtClean="0"/>
              <a:t> firm in the world </a:t>
            </a:r>
            <a:r>
              <a:rPr lang="tr-TR" altLang="ja-JP" smtClean="0"/>
              <a:t>in </a:t>
            </a:r>
            <a:r>
              <a:rPr lang="en-US" altLang="ja-JP" smtClean="0"/>
              <a:t>white goods sector to </a:t>
            </a:r>
            <a:r>
              <a:rPr lang="tr-TR" altLang="ja-JP" smtClean="0"/>
              <a:t>achieve these certificates</a:t>
            </a:r>
            <a:r>
              <a:rPr lang="en-US" altLang="ja-JP" smtClean="0"/>
              <a:t>.</a:t>
            </a:r>
            <a:endParaRPr lang="tr-TR" altLang="ja-JP" smtClean="0"/>
          </a:p>
          <a:p>
            <a:pPr eaLnBrk="1" hangingPunct="1"/>
            <a:endParaRPr lang="tr-TR" smtClean="0"/>
          </a:p>
          <a:p>
            <a:pPr eaLnBrk="1" hangingPunct="1"/>
            <a:r>
              <a:rPr lang="tr-TR" smtClean="0"/>
              <a:t>In 2013 January, the number of </a:t>
            </a:r>
            <a:r>
              <a:rPr lang="tr-TR" b="1" smtClean="0">
                <a:solidFill>
                  <a:srgbClr val="0070C0"/>
                </a:solidFill>
              </a:rPr>
              <a:t>Platinum Certified </a:t>
            </a:r>
            <a:r>
              <a:rPr lang="tr-TR" smtClean="0"/>
              <a:t>plants reached 5 (Arctic Plant, Romania).</a:t>
            </a:r>
          </a:p>
          <a:p>
            <a:pPr eaLnBrk="1" hangingPunct="1"/>
            <a:endParaRPr lang="tr-TR" smtClean="0"/>
          </a:p>
          <a:p>
            <a:r>
              <a:rPr lang="en-US" b="1" smtClean="0"/>
              <a:t>Arçelik </a:t>
            </a:r>
            <a:r>
              <a:rPr lang="en-US" smtClean="0"/>
              <a:t>has therefore qualified for </a:t>
            </a:r>
            <a:r>
              <a:rPr lang="en-US" b="1" smtClean="0"/>
              <a:t>PLATINUM STATUS </a:t>
            </a:r>
            <a:r>
              <a:rPr lang="en-US" smtClean="0"/>
              <a:t>in their</a:t>
            </a:r>
          </a:p>
          <a:p>
            <a:r>
              <a:rPr lang="tr-TR" smtClean="0"/>
              <a:t>Energy Management Program. Arçelik’s Energy Management</a:t>
            </a:r>
          </a:p>
          <a:p>
            <a:r>
              <a:rPr lang="en-US" smtClean="0"/>
              <a:t>program is comparable with the Siemens Energy Efficiency</a:t>
            </a:r>
          </a:p>
          <a:p>
            <a:r>
              <a:rPr lang="en-US" smtClean="0"/>
              <a:t>Program for Sites that is evaluated by TÜV SÜD (attested on</a:t>
            </a:r>
          </a:p>
          <a:p>
            <a:r>
              <a:rPr lang="en-US" smtClean="0"/>
              <a:t>03.12.2012) and includes aspects of relevant energy efficiency</a:t>
            </a:r>
          </a:p>
          <a:p>
            <a:r>
              <a:rPr lang="en-US" smtClean="0"/>
              <a:t>and environmental standards as ISO 50001, DIN 15900, DIN</a:t>
            </a:r>
          </a:p>
          <a:p>
            <a:r>
              <a:rPr lang="pt-BR" smtClean="0"/>
              <a:t>16247, ISO 14001 and GHG Protocol.</a:t>
            </a:r>
            <a:endParaRPr lang="tr-TR" smtClean="0"/>
          </a:p>
          <a:p>
            <a:pPr eaLnBrk="1" hangingPunct="1"/>
            <a:endParaRPr lang="tr-TR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56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6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6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6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6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/>
            <a:fld id="{3578F98F-01F1-4A8C-9BF6-36FDB47DA9B1}" type="slidenum">
              <a:rPr lang="tr-TR" sz="1200" smtClean="0"/>
              <a:pPr eaLnBrk="1" hangingPunct="1"/>
              <a:t>18</a:t>
            </a:fld>
            <a:endParaRPr lang="tr-TR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14835-19B1-4B90-BF38-89C9BDBC8961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063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74725" y="744538"/>
            <a:ext cx="48482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tr-TR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6C90007-6D5E-45A1-A73F-FF00639488CA}" type="slidenum">
              <a:rPr lang="en-US" altLang="tr-TR" smtClean="0"/>
              <a:pPr eaLnBrk="1" hangingPunct="1">
                <a:spcBef>
                  <a:spcPct val="0"/>
                </a:spcBef>
              </a:pPr>
              <a:t>29</a:t>
            </a:fld>
            <a:endParaRPr lang="en-US" altLang="tr-T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25344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25344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25344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tr-T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85164" y="6701529"/>
            <a:ext cx="801687" cy="34774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D9E75-E5C6-40D7-BD1F-69B8908E4782}" type="slidenum">
              <a:rPr lang="ru-RU" altLang="tr-TR"/>
              <a:pPr>
                <a:defRPr/>
              </a:pPr>
              <a:t>‹#›</a:t>
            </a:fld>
            <a:endParaRPr lang="ru-RU" altLang="tr-TR"/>
          </a:p>
        </p:txBody>
      </p:sp>
    </p:spTree>
    <p:extLst>
      <p:ext uri="{BB962C8B-B14F-4D97-AF65-F5344CB8AC3E}">
        <p14:creationId xmlns:p14="http://schemas.microsoft.com/office/powerpoint/2010/main" val="1970725623"/>
      </p:ext>
    </p:extLst>
  </p:cSld>
  <p:clrMapOvr>
    <a:masterClrMapping/>
  </p:clrMapOvr>
  <p:transition advTm="25344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126" y="404621"/>
            <a:ext cx="8162925" cy="46799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5514" y="1373111"/>
            <a:ext cx="3978275" cy="454182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56188" y="1373111"/>
            <a:ext cx="3979862" cy="21921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56188" y="3721211"/>
            <a:ext cx="3979862" cy="21937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0639" y="6532430"/>
            <a:ext cx="6567487" cy="46799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6753"/>
      </p:ext>
    </p:extLst>
  </p:cSld>
  <p:clrMapOvr>
    <a:masterClrMapping/>
  </p:clrMapOvr>
  <p:transition advTm="25344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999526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25344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25344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25344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25344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25344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25344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25344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25344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advTm="25344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hyperlink" Target="http://images.yandex.ru/#!/yandsearch?text=arcelik&amp;pos=1&amp;uinfo=sw-1264-sh-686-fw-1039-fh-480-pd-1&amp;rpt=simage&amp;img_url=http%3A%2F%2Fwww.itusozluk.com%2Fimage%2Freklamlardan-akilda-kalanlar_197267.jpg" TargetMode="External"/><Relationship Id="rId10" Type="http://schemas.openxmlformats.org/officeDocument/2006/relationships/image" Target="../media/image16.png"/><Relationship Id="rId4" Type="http://schemas.openxmlformats.org/officeDocument/2006/relationships/image" Target="../media/image33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10" Type="http://schemas.openxmlformats.org/officeDocument/2006/relationships/image" Target="../media/image16.png"/><Relationship Id="rId4" Type="http://schemas.openxmlformats.org/officeDocument/2006/relationships/image" Target="../media/image38.jpe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hyperlink" Target="http://images.yandex.ru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jpeg"/><Relationship Id="rId2" Type="http://schemas.openxmlformats.org/officeDocument/2006/relationships/hyperlink" Target="http://images.yandex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67.jpe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9.jpeg"/><Relationship Id="rId7" Type="http://schemas.openxmlformats.org/officeDocument/2006/relationships/image" Target="../media/image15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11" Type="http://schemas.openxmlformats.org/officeDocument/2006/relationships/image" Target="../media/image75.jpeg"/><Relationship Id="rId5" Type="http://schemas.openxmlformats.org/officeDocument/2006/relationships/image" Target="../media/image71.jpeg"/><Relationship Id="rId10" Type="http://schemas.openxmlformats.org/officeDocument/2006/relationships/image" Target="../media/image74.jpeg"/><Relationship Id="rId4" Type="http://schemas.openxmlformats.org/officeDocument/2006/relationships/image" Target="../media/image70.jpeg"/><Relationship Id="rId9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://images.yandex.ru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15.png"/><Relationship Id="rId7" Type="http://schemas.openxmlformats.org/officeDocument/2006/relationships/image" Target="../media/image8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8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8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hyperlink" Target="http://images.yandex.r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15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1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Relationship Id="rId1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3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6.png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483" y="1452562"/>
            <a:ext cx="8443017" cy="1154162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>
                <a:solidFill>
                  <a:schemeClr val="tx2"/>
                </a:solidFill>
                <a:latin typeface="Tahoma" pitchFamily="34" charset="0"/>
              </a:rPr>
              <a:t>	</a:t>
            </a:r>
            <a:r>
              <a:rPr lang="ru-RU" sz="3600" dirty="0">
                <a:solidFill>
                  <a:schemeClr val="tx2"/>
                </a:solidFill>
                <a:latin typeface="Tahoma" pitchFamily="34" charset="0"/>
              </a:rPr>
              <a:t>Приглашаем на работу в </a:t>
            </a:r>
            <a:r>
              <a:rPr lang="ru-RU" sz="3600" dirty="0" err="1">
                <a:solidFill>
                  <a:schemeClr val="tx2"/>
                </a:solidFill>
                <a:latin typeface="Tahoma" pitchFamily="34" charset="0"/>
              </a:rPr>
              <a:t>г.Киржач</a:t>
            </a:r>
            <a:r>
              <a:rPr lang="ru-RU" sz="3600" dirty="0">
                <a:solidFill>
                  <a:schemeClr val="tx2"/>
                </a:solidFill>
                <a:latin typeface="Tahoma" pitchFamily="34" charset="0"/>
              </a:rPr>
              <a:t> </a:t>
            </a:r>
            <a:endParaRPr lang="en-US" sz="3600" dirty="0" smtClean="0">
              <a:solidFill>
                <a:schemeClr val="tx2"/>
              </a:solidFill>
              <a:latin typeface="Tahoma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dirty="0" smtClean="0">
                <a:solidFill>
                  <a:schemeClr val="tx2"/>
                </a:solidFill>
                <a:latin typeface="Tahoma" pitchFamily="34" charset="0"/>
              </a:rPr>
              <a:t>Владимирской </a:t>
            </a:r>
            <a:r>
              <a:rPr lang="ru-RU" sz="3600" dirty="0">
                <a:solidFill>
                  <a:schemeClr val="tx2"/>
                </a:solidFill>
                <a:latin typeface="Tahoma" pitchFamily="34" charset="0"/>
              </a:rPr>
              <a:t>области</a:t>
            </a:r>
            <a:endParaRPr lang="tr-TR" sz="3600" dirty="0">
              <a:solidFill>
                <a:schemeClr val="tx2"/>
              </a:solidFill>
              <a:latin typeface="Tahoma" pitchFamily="34" charset="0"/>
            </a:endParaRPr>
          </a:p>
        </p:txBody>
      </p:sp>
      <p:pic>
        <p:nvPicPr>
          <p:cNvPr id="7" name="Picture 6" descr="v11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85762"/>
            <a:ext cx="1638300" cy="939800"/>
          </a:xfrm>
          <a:prstGeom prst="rect">
            <a:avLst/>
          </a:prstGeom>
        </p:spPr>
      </p:pic>
      <p:pic>
        <p:nvPicPr>
          <p:cNvPr id="8" name="Picture 11" descr="v11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4925"/>
            <a:ext cx="5930900" cy="1905000"/>
          </a:xfrm>
          <a:prstGeom prst="rect">
            <a:avLst/>
          </a:prstGeom>
        </p:spPr>
      </p:pic>
      <p:pic>
        <p:nvPicPr>
          <p:cNvPr id="3" name="Picture 2" descr="D:\Users\br202712\Desktop\РЕКЛАМА\20150514_1606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519362"/>
            <a:ext cx="4730750" cy="354806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2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arcelik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462" y="376319"/>
            <a:ext cx="1920875" cy="5134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2535238" y="1239863"/>
            <a:ext cx="184150" cy="37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ru-RU" altLang="tr-TR"/>
          </a:p>
        </p:txBody>
      </p:sp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2411414" y="2109228"/>
            <a:ext cx="4537075" cy="47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tr-TR" sz="2400" b="1">
                <a:solidFill>
                  <a:srgbClr val="C00000"/>
                </a:solidFill>
              </a:rPr>
              <a:t>ИННОВАЦИИ И ПРОГРЕСС</a:t>
            </a:r>
            <a:endParaRPr lang="ru-RU" altLang="tr-TR" sz="2000" b="1">
              <a:solidFill>
                <a:srgbClr val="C00000"/>
              </a:solidFill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27013" y="783241"/>
            <a:ext cx="5514975" cy="40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tr-TR" sz="2000" b="1" dirty="0"/>
              <a:t>ОТДЕЛ ИССЛЕДОВАНИЙ И РАЗРАБОТОК</a:t>
            </a:r>
          </a:p>
        </p:txBody>
      </p:sp>
      <p:grpSp>
        <p:nvGrpSpPr>
          <p:cNvPr id="18438" name="Group 6"/>
          <p:cNvGrpSpPr>
            <a:grpSpLocks/>
          </p:cNvGrpSpPr>
          <p:nvPr/>
        </p:nvGrpSpPr>
        <p:grpSpPr bwMode="auto">
          <a:xfrm>
            <a:off x="3475038" y="2580473"/>
            <a:ext cx="2881312" cy="472870"/>
            <a:chOff x="1930" y="1857"/>
            <a:chExt cx="1815" cy="291"/>
          </a:xfrm>
        </p:grpSpPr>
        <p:sp>
          <p:nvSpPr>
            <p:cNvPr id="3" name="Text Box 7"/>
            <p:cNvSpPr txBox="1">
              <a:spLocks noChangeArrowheads="1"/>
            </p:cNvSpPr>
            <p:nvPr/>
          </p:nvSpPr>
          <p:spPr bwMode="auto">
            <a:xfrm>
              <a:off x="1930" y="1857"/>
              <a:ext cx="48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ru-RU" altLang="tr-TR" sz="2400" b="1">
                  <a:solidFill>
                    <a:srgbClr val="336699"/>
                  </a:solidFill>
                </a:rPr>
                <a:t>500</a:t>
              </a:r>
            </a:p>
          </p:txBody>
        </p:sp>
        <p:sp>
          <p:nvSpPr>
            <p:cNvPr id="18454" name="Text Box 8"/>
            <p:cNvSpPr txBox="1">
              <a:spLocks noChangeArrowheads="1"/>
            </p:cNvSpPr>
            <p:nvPr/>
          </p:nvSpPr>
          <p:spPr bwMode="auto">
            <a:xfrm>
              <a:off x="2338" y="1857"/>
              <a:ext cx="140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ru-RU" altLang="tr-TR" sz="2400" b="1">
                  <a:solidFill>
                    <a:srgbClr val="336699"/>
                  </a:solidFill>
                </a:rPr>
                <a:t>сотрудников</a:t>
              </a:r>
            </a:p>
          </p:txBody>
        </p:sp>
      </p:grpSp>
      <p:sp>
        <p:nvSpPr>
          <p:cNvPr id="18439" name="Text Box 9"/>
          <p:cNvSpPr txBox="1">
            <a:spLocks noChangeArrowheads="1"/>
          </p:cNvSpPr>
          <p:nvPr/>
        </p:nvSpPr>
        <p:spPr bwMode="auto">
          <a:xfrm>
            <a:off x="2414589" y="2968844"/>
            <a:ext cx="3671887" cy="47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tr-TR" sz="2400" b="1" dirty="0">
                <a:solidFill>
                  <a:schemeClr val="tx2"/>
                </a:solidFill>
              </a:rPr>
              <a:t>Более </a:t>
            </a:r>
            <a:r>
              <a:rPr lang="ru-RU" altLang="tr-TR" sz="2400" b="1" dirty="0">
                <a:solidFill>
                  <a:srgbClr val="336699"/>
                </a:solidFill>
              </a:rPr>
              <a:t>1000 патентов </a:t>
            </a:r>
          </a:p>
        </p:txBody>
      </p:sp>
      <p:pic>
        <p:nvPicPr>
          <p:cNvPr id="72717" name="Picture 13" descr="direct_drive_moto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436" y="3681982"/>
            <a:ext cx="1841500" cy="226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Rectangle 15"/>
          <p:cNvSpPr>
            <a:spLocks noChangeArrowheads="1"/>
          </p:cNvSpPr>
          <p:nvPr/>
        </p:nvSpPr>
        <p:spPr bwMode="auto">
          <a:xfrm>
            <a:off x="277813" y="118624"/>
            <a:ext cx="3286125" cy="46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tr-TR" sz="2800" dirty="0">
                <a:solidFill>
                  <a:srgbClr val="000000"/>
                </a:solidFill>
                <a:cs typeface="Times New Roman" pitchFamily="18" charset="0"/>
              </a:rPr>
              <a:t>ИННОВАЦИИ</a:t>
            </a:r>
            <a:endParaRPr lang="en-US" altLang="tr-TR" sz="28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7272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" t="1279" r="5605" b="3352"/>
          <a:stretch>
            <a:fillRect/>
          </a:stretch>
        </p:blipFill>
        <p:spPr bwMode="auto">
          <a:xfrm>
            <a:off x="7620571" y="3605953"/>
            <a:ext cx="1400175" cy="216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22" name="Text Box 18"/>
          <p:cNvSpPr txBox="1">
            <a:spLocks noChangeArrowheads="1"/>
          </p:cNvSpPr>
          <p:nvPr/>
        </p:nvSpPr>
        <p:spPr bwMode="auto">
          <a:xfrm>
            <a:off x="7524328" y="3131343"/>
            <a:ext cx="1460500" cy="37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tr-TR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cs typeface="Tahoma" pitchFamily="34" charset="0"/>
              </a:rPr>
              <a:t>smarTouch</a:t>
            </a:r>
            <a:endParaRPr lang="ru-RU" altLang="tr-TR" b="1" dirty="0" smtClean="0">
              <a:cs typeface="Tahoma" pitchFamily="34" charset="0"/>
            </a:endParaRPr>
          </a:p>
        </p:txBody>
      </p:sp>
      <p:sp>
        <p:nvSpPr>
          <p:cNvPr id="18444" name="Text Box 20"/>
          <p:cNvSpPr txBox="1">
            <a:spLocks noChangeArrowheads="1"/>
          </p:cNvSpPr>
          <p:nvPr/>
        </p:nvSpPr>
        <p:spPr bwMode="auto">
          <a:xfrm>
            <a:off x="2411413" y="2577223"/>
            <a:ext cx="1154112" cy="47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tr-TR" sz="2400" b="1">
                <a:solidFill>
                  <a:schemeClr val="tx2"/>
                </a:solidFill>
              </a:rPr>
              <a:t>Более</a:t>
            </a:r>
          </a:p>
        </p:txBody>
      </p:sp>
      <p:sp>
        <p:nvSpPr>
          <p:cNvPr id="18446" name="Rectangle 20">
            <a:hlinkClick r:id="rId5"/>
          </p:cNvPr>
          <p:cNvSpPr>
            <a:spLocks noChangeArrowheads="1"/>
          </p:cNvSpPr>
          <p:nvPr/>
        </p:nvSpPr>
        <p:spPr bwMode="auto">
          <a:xfrm>
            <a:off x="0" y="-188498"/>
            <a:ext cx="9144000" cy="37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tr-TR" altLang="tr-TR">
              <a:latin typeface="Arial" charset="0"/>
            </a:endParaRPr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 rotWithShape="1">
          <a:blip r:embed="rId6" cstate="print"/>
          <a:srcRect r="18659"/>
          <a:stretch/>
        </p:blipFill>
        <p:spPr bwMode="auto">
          <a:xfrm>
            <a:off x="311008" y="1429172"/>
            <a:ext cx="1595437" cy="3748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3890326"/>
            <a:ext cx="2763838" cy="188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Picture 2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2" t="36311" r="39197" b="30057"/>
          <a:stretch>
            <a:fillRect/>
          </a:stretch>
        </p:blipFill>
        <p:spPr bwMode="auto">
          <a:xfrm>
            <a:off x="4714188" y="5381248"/>
            <a:ext cx="704850" cy="781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v19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924" y="5859757"/>
            <a:ext cx="1289076" cy="1160168"/>
          </a:xfrm>
          <a:prstGeom prst="rect">
            <a:avLst/>
          </a:prstGeom>
        </p:spPr>
      </p:pic>
      <p:pic>
        <p:nvPicPr>
          <p:cNvPr id="20" name="Picture 4" descr="v18 copy-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1069"/>
            <a:ext cx="3770502" cy="239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7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2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2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2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2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7" grpId="0"/>
      <p:bldP spid="18439" grpId="0"/>
      <p:bldP spid="18441" grpId="0"/>
      <p:bldP spid="72722" grpId="0"/>
      <p:bldP spid="184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80"/>
          <p:cNvSpPr>
            <a:spLocks noChangeArrowheads="1"/>
          </p:cNvSpPr>
          <p:nvPr/>
        </p:nvSpPr>
        <p:spPr bwMode="auto">
          <a:xfrm>
            <a:off x="179388" y="264074"/>
            <a:ext cx="6119812" cy="46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tr-TR" sz="2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ТЕХНОЛОГИИ</a:t>
            </a:r>
            <a:endParaRPr lang="en-US" altLang="tr-TR" sz="2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387" name="Picture 3" descr="arcelik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08116"/>
            <a:ext cx="1920875" cy="5134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63" y="604994"/>
            <a:ext cx="2538412" cy="15161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1" name="Rectangle 6"/>
          <p:cNvSpPr>
            <a:spLocks noChangeArrowheads="1"/>
          </p:cNvSpPr>
          <p:nvPr/>
        </p:nvSpPr>
        <p:spPr bwMode="auto">
          <a:xfrm>
            <a:off x="2041127" y="4906130"/>
            <a:ext cx="4544220" cy="7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2000" b="1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ЗАБОТА </a:t>
            </a:r>
          </a:p>
          <a:p>
            <a:pPr algn="just" eaLnBrk="1" hangingPunct="1"/>
            <a:r>
              <a:rPr lang="ru-RU" altLang="ru-RU" sz="2000" b="1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 ОКРУЖАЮЩЕЙ СРЕДЕ</a:t>
            </a:r>
          </a:p>
        </p:txBody>
      </p:sp>
      <p:pic>
        <p:nvPicPr>
          <p:cNvPr id="16392" name="Picture 12" descr="\\brmos04\moscow-public\02_Marketing\POSM\2014\Icons-pictos\24.ICONS\İkonlar 2012\I╠çkonlar\FS\Buzdolabi\Greener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67" y="4905751"/>
            <a:ext cx="852487" cy="87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9992" y="2290762"/>
            <a:ext cx="2461843" cy="1842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4" descr="\\brmos04\moscow-public\02_Marketing\POSM\2014\Icons-pictos\24.ICONS\İkonlar 2012\I╠çkonlar\FS\Buzdolabi\New Technology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55" y="1257737"/>
            <a:ext cx="855662" cy="87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5" descr="\\brmos04\moscow-public\02_Marketing\POSM\2014\Icons-pictos\24.ICONS\İkonlar 2012\I╠çkonlar\FS\Buzdolabi\Smart Solutions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31" y="2982945"/>
            <a:ext cx="839787" cy="85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99200" y="4166129"/>
            <a:ext cx="2561812" cy="1768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3" descr="v19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924" y="5859757"/>
            <a:ext cx="1289076" cy="1160168"/>
          </a:xfrm>
          <a:prstGeom prst="rect">
            <a:avLst/>
          </a:prstGeom>
        </p:spPr>
      </p:pic>
      <p:pic>
        <p:nvPicPr>
          <p:cNvPr id="14" name="Picture 4" descr="v18 copy-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075"/>
            <a:ext cx="3770502" cy="2398856"/>
          </a:xfrm>
          <a:prstGeom prst="rect">
            <a:avLst/>
          </a:prstGeom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2315539" y="1489297"/>
            <a:ext cx="4537075" cy="40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just" eaLnBrk="1" hangingPunct="1">
              <a:spcAft>
                <a:spcPts val="600"/>
              </a:spcAft>
            </a:pPr>
            <a:r>
              <a:rPr lang="ru-RU" altLang="ru-RU" sz="2000" b="1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УМНЫЕ РЕШЕНИЯ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315539" y="3050382"/>
            <a:ext cx="4537075" cy="72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2000" b="1" dirty="0">
                <a:solidFill>
                  <a:srgbClr val="37609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ИННОВАЦИОННЫЕ 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val="33490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2535238" y="1239863"/>
            <a:ext cx="184150" cy="37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ru-RU" altLang="tr-TR"/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27013" y="765175"/>
            <a:ext cx="60773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tr-T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ОТДЕЛ ИССЛЕДОВАНИЙ И РАЗРАБОТОК</a:t>
            </a:r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277813" y="115888"/>
            <a:ext cx="3286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tr-TR" sz="2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ИННОВАЦИИ</a:t>
            </a:r>
            <a:endParaRPr lang="en-US" altLang="tr-TR" sz="2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5" name="Picture 4" descr="v18 copy-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409"/>
            <a:ext cx="3770502" cy="2398856"/>
          </a:xfrm>
          <a:prstGeom prst="rect">
            <a:avLst/>
          </a:prstGeom>
        </p:spPr>
      </p:pic>
      <p:pic>
        <p:nvPicPr>
          <p:cNvPr id="23" name="Picture 3" descr="D:\Users\c0701432\Downloads\LG+ARCELIK\632-arcelik-lg-IMG-66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95" y="1300162"/>
            <a:ext cx="8415523" cy="508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87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Rectangle 3"/>
          <p:cNvSpPr>
            <a:spLocks noChangeArrowheads="1"/>
          </p:cNvSpPr>
          <p:nvPr/>
        </p:nvSpPr>
        <p:spPr bwMode="auto">
          <a:xfrm>
            <a:off x="3607828" y="919162"/>
            <a:ext cx="5545137" cy="169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9187" tIns="0" rIns="89187" bIns="44602"/>
          <a:lstStyle/>
          <a:p>
            <a:pPr algn="ctr"/>
            <a:r>
              <a:rPr lang="ru-RU" sz="6600" dirty="0">
                <a:solidFill>
                  <a:srgbClr val="002060"/>
                </a:solidFill>
                <a:latin typeface="Tahoma" pitchFamily="34" charset="0"/>
              </a:rPr>
              <a:t>Компания БЕКО</a:t>
            </a:r>
            <a:endParaRPr lang="tr-TR" sz="6600" dirty="0">
              <a:solidFill>
                <a:srgbClr val="002060"/>
              </a:solidFill>
              <a:latin typeface="Tahoma" pitchFamily="34" charset="0"/>
            </a:endParaRPr>
          </a:p>
        </p:txBody>
      </p:sp>
      <p:sp>
        <p:nvSpPr>
          <p:cNvPr id="164868" name="Rectangle 4"/>
          <p:cNvSpPr>
            <a:spLocks noChangeArrowheads="1"/>
          </p:cNvSpPr>
          <p:nvPr/>
        </p:nvSpPr>
        <p:spPr bwMode="auto">
          <a:xfrm>
            <a:off x="3059414" y="5573691"/>
            <a:ext cx="4600575" cy="664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9187" tIns="44602" rIns="89187" bIns="44602"/>
          <a:lstStyle/>
          <a:p>
            <a:pPr algn="ctr">
              <a:spcBef>
                <a:spcPct val="20000"/>
              </a:spcBef>
              <a:buClr>
                <a:srgbClr val="FF0000"/>
              </a:buClr>
              <a:buSzPct val="80000"/>
              <a:buFont typeface="Wingdings" pitchFamily="2" charset="2"/>
              <a:buNone/>
            </a:pPr>
            <a:endParaRPr lang="tr-TR" sz="2800">
              <a:latin typeface="Tahoma" pitchFamily="34" charset="0"/>
            </a:endParaRPr>
          </a:p>
        </p:txBody>
      </p:sp>
      <p:pic>
        <p:nvPicPr>
          <p:cNvPr id="8" name="Picture 6" descr="v11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00" y="5948362"/>
            <a:ext cx="1638300" cy="9398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732334" cy="4478801"/>
          </a:xfrm>
          <a:prstGeom prst="rect">
            <a:avLst/>
          </a:prstGeom>
        </p:spPr>
      </p:pic>
      <p:pic>
        <p:nvPicPr>
          <p:cNvPr id="7" name="Picture 4" descr="v18 copy-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409"/>
            <a:ext cx="3770502" cy="2398856"/>
          </a:xfrm>
          <a:prstGeom prst="rect">
            <a:avLst/>
          </a:prstGeom>
        </p:spPr>
      </p:pic>
      <p:pic>
        <p:nvPicPr>
          <p:cNvPr id="10" name="Picture 2" descr="D:\Users\c0701432\Desktop\Beko image product lin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592" y="3143746"/>
            <a:ext cx="5090233" cy="267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770230"/>
      </p:ext>
    </p:extLst>
  </p:cSld>
  <p:clrMapOvr>
    <a:masterClrMapping/>
  </p:clrMapOvr>
  <p:transition advTm="553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64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09562"/>
            <a:ext cx="79202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507" name="Rectangle 15"/>
          <p:cNvSpPr>
            <a:spLocks noChangeArrowheads="1"/>
          </p:cNvSpPr>
          <p:nvPr/>
        </p:nvSpPr>
        <p:spPr bwMode="auto">
          <a:xfrm>
            <a:off x="179388" y="193373"/>
            <a:ext cx="6119812" cy="46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87" tIns="44602" rIns="89187" bIns="44602" anchor="ctr"/>
          <a:lstStyle/>
          <a:p>
            <a:endParaRPr lang="en-US" altLang="tr-TR" sz="28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</p:txBody>
      </p:sp>
      <p:sp>
        <p:nvSpPr>
          <p:cNvPr id="21510" name="Rectangle 16">
            <a:hlinkClick r:id="rId4"/>
          </p:cNvPr>
          <p:cNvSpPr>
            <a:spLocks noChangeArrowheads="1"/>
          </p:cNvSpPr>
          <p:nvPr/>
        </p:nvSpPr>
        <p:spPr bwMode="auto">
          <a:xfrm>
            <a:off x="19" y="-188712"/>
            <a:ext cx="9144000" cy="37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187" tIns="44602" rIns="89187" bIns="44602" anchor="ctr">
            <a:spAutoFit/>
          </a:bodyPr>
          <a:lstStyle/>
          <a:p>
            <a:endParaRPr lang="tr-TR" altLang="tr-TR" sz="1800">
              <a:solidFill>
                <a:srgbClr val="3D8ECE"/>
              </a:solidFill>
              <a:latin typeface="Arial" charset="0"/>
              <a:cs typeface="Arial" charset="0"/>
            </a:endParaRPr>
          </a:p>
        </p:txBody>
      </p:sp>
      <p:sp>
        <p:nvSpPr>
          <p:cNvPr id="21511" name="Rectangle 19">
            <a:hlinkClick r:id="rId4"/>
          </p:cNvPr>
          <p:cNvSpPr>
            <a:spLocks noChangeArrowheads="1"/>
          </p:cNvSpPr>
          <p:nvPr/>
        </p:nvSpPr>
        <p:spPr bwMode="auto">
          <a:xfrm>
            <a:off x="152404" y="-32714"/>
            <a:ext cx="9144000" cy="37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187" tIns="44602" rIns="89187" bIns="44602" anchor="ctr">
            <a:spAutoFit/>
          </a:bodyPr>
          <a:lstStyle/>
          <a:p>
            <a:endParaRPr lang="tr-TR" altLang="tr-TR" sz="1800">
              <a:solidFill>
                <a:srgbClr val="3D8ECE"/>
              </a:solidFill>
              <a:latin typeface="Arial" charset="0"/>
              <a:cs typeface="Arial" charset="0"/>
            </a:endParaRPr>
          </a:p>
        </p:txBody>
      </p:sp>
      <p:pic>
        <p:nvPicPr>
          <p:cNvPr id="9" name="Picture 2" descr="v11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4925"/>
            <a:ext cx="5930900" cy="1905000"/>
          </a:xfrm>
          <a:prstGeom prst="rect">
            <a:avLst/>
          </a:prstGeom>
        </p:spPr>
      </p:pic>
      <p:pic>
        <p:nvPicPr>
          <p:cNvPr id="10" name="Picture 11" descr="v19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4" y="5948362"/>
            <a:ext cx="1190626" cy="107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47307"/>
      </p:ext>
    </p:extLst>
  </p:cSld>
  <p:clrMapOvr>
    <a:masterClrMapping/>
  </p:clrMapOvr>
  <p:transition advTm="3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15"/>
          <p:cNvSpPr>
            <a:spLocks noChangeArrowheads="1"/>
          </p:cNvSpPr>
          <p:nvPr/>
        </p:nvSpPr>
        <p:spPr bwMode="auto">
          <a:xfrm>
            <a:off x="179388" y="118624"/>
            <a:ext cx="6119812" cy="46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tr-TR" sz="2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ИСТОРИЯ КОМПАНИИ «БЕКО»</a:t>
            </a:r>
            <a:endParaRPr lang="en-US" altLang="tr-TR" sz="2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499" r="-2307" b="-499"/>
          <a:stretch/>
        </p:blipFill>
        <p:spPr bwMode="auto">
          <a:xfrm>
            <a:off x="309786" y="930176"/>
            <a:ext cx="9024715" cy="398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3491880" y="4247044"/>
            <a:ext cx="5544616" cy="66337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247044"/>
            <a:ext cx="2362200" cy="220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v11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59" y="5114925"/>
            <a:ext cx="5930900" cy="1905000"/>
          </a:xfrm>
          <a:prstGeom prst="rect">
            <a:avLst/>
          </a:prstGeom>
        </p:spPr>
      </p:pic>
      <p:pic>
        <p:nvPicPr>
          <p:cNvPr id="7" name="Picture 11" descr="v19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4" y="5948362"/>
            <a:ext cx="1190626" cy="107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9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250833" y="4100131"/>
            <a:ext cx="4038600" cy="37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87" tIns="44602" rIns="89187" bIns="44602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tr-TR" sz="1800" b="1" dirty="0">
                <a:solidFill>
                  <a:srgbClr val="C1DBF3">
                    <a:lumMod val="10000"/>
                  </a:srgbClr>
                </a:solidFill>
                <a:latin typeface="Tahoma"/>
                <a:cs typeface="Arial" charset="0"/>
              </a:rPr>
              <a:t>г. </a:t>
            </a:r>
            <a:r>
              <a:rPr lang="ru-RU" altLang="tr-TR" sz="1800" b="1" dirty="0" err="1">
                <a:solidFill>
                  <a:srgbClr val="C1DBF3">
                    <a:lumMod val="10000"/>
                  </a:srgbClr>
                </a:solidFill>
                <a:latin typeface="Tahoma"/>
                <a:cs typeface="Arial" charset="0"/>
              </a:rPr>
              <a:t>Киржач</a:t>
            </a:r>
            <a:r>
              <a:rPr lang="ru-RU" altLang="tr-TR" sz="1800" b="1" dirty="0">
                <a:solidFill>
                  <a:srgbClr val="C1DBF3">
                    <a:lumMod val="10000"/>
                  </a:srgbClr>
                </a:solidFill>
                <a:latin typeface="Tahoma"/>
                <a:cs typeface="Arial" charset="0"/>
              </a:rPr>
              <a:t>, </a:t>
            </a:r>
            <a:r>
              <a:rPr lang="ru-RU" altLang="tr-TR" sz="1800" dirty="0">
                <a:solidFill>
                  <a:srgbClr val="C1DBF3">
                    <a:lumMod val="10000"/>
                  </a:srgbClr>
                </a:solidFill>
                <a:latin typeface="Tahoma"/>
                <a:cs typeface="Arial" charset="0"/>
              </a:rPr>
              <a:t>Владимирская область </a:t>
            </a:r>
            <a:endParaRPr lang="en-US" altLang="tr-TR" sz="1800" dirty="0">
              <a:solidFill>
                <a:srgbClr val="C1DBF3">
                  <a:lumMod val="10000"/>
                </a:srgbClr>
              </a:solidFill>
              <a:latin typeface="Tahoma"/>
              <a:cs typeface="Arial" charset="0"/>
            </a:endParaRPr>
          </a:p>
        </p:txBody>
      </p:sp>
      <p:sp>
        <p:nvSpPr>
          <p:cNvPr id="15364" name="Rectangle 11"/>
          <p:cNvSpPr>
            <a:spLocks noChangeArrowheads="1"/>
          </p:cNvSpPr>
          <p:nvPr/>
        </p:nvSpPr>
        <p:spPr bwMode="auto">
          <a:xfrm>
            <a:off x="179388" y="193373"/>
            <a:ext cx="6119812" cy="46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87" tIns="44602" rIns="89187" bIns="44602" anchor="ctr"/>
          <a:lstStyle>
            <a:lvl1pPr eaLnBrk="0" hangingPunct="0">
              <a:spcBef>
                <a:spcPct val="20000"/>
              </a:spcBef>
              <a:defRPr sz="2400">
                <a:solidFill>
                  <a:srgbClr val="006EB4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1600">
                <a:solidFill>
                  <a:srgbClr val="006EB4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616A74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616A74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616A74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16A74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16A74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16A74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16A74"/>
                </a:solidFill>
                <a:latin typeface="Tahoma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ru-RU" altLang="tr-TR" sz="2800" dirty="0">
                <a:solidFill>
                  <a:srgbClr val="002060"/>
                </a:solidFill>
                <a:latin typeface="Tahoma"/>
                <a:cs typeface="Times New Roman" panose="02020603050405020304" pitchFamily="18" charset="0"/>
              </a:rPr>
              <a:t>ЗАВОД В РОССИИ</a:t>
            </a:r>
            <a:endParaRPr lang="en-US" altLang="tr-TR" sz="2800" dirty="0">
              <a:solidFill>
                <a:srgbClr val="002060"/>
              </a:solidFill>
              <a:latin typeface="Tahoma"/>
              <a:cs typeface="Times New Roman" panose="02020603050405020304" pitchFamily="18" charset="0"/>
            </a:endParaRPr>
          </a:p>
        </p:txBody>
      </p:sp>
      <p:sp>
        <p:nvSpPr>
          <p:cNvPr id="52245" name="Rectangle 21"/>
          <p:cNvSpPr>
            <a:spLocks noChangeArrowheads="1"/>
          </p:cNvSpPr>
          <p:nvPr/>
        </p:nvSpPr>
        <p:spPr bwMode="auto">
          <a:xfrm>
            <a:off x="274651" y="4469003"/>
            <a:ext cx="3792537" cy="315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87" tIns="44602" rIns="89187" bIns="44602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tr-TR" sz="1400" b="1" dirty="0">
                <a:solidFill>
                  <a:srgbClr val="C1DBF3">
                    <a:lumMod val="10000"/>
                  </a:srgbClr>
                </a:solidFill>
                <a:latin typeface="Tahoma"/>
                <a:cs typeface="Arial" charset="0"/>
              </a:rPr>
              <a:t>октябрь </a:t>
            </a:r>
            <a:r>
              <a:rPr lang="en-US" altLang="tr-TR" sz="1400" b="1" dirty="0">
                <a:solidFill>
                  <a:srgbClr val="C1DBF3">
                    <a:lumMod val="10000"/>
                  </a:srgbClr>
                </a:solidFill>
                <a:latin typeface="Tahoma"/>
                <a:cs typeface="Arial" charset="0"/>
              </a:rPr>
              <a:t>2006 – </a:t>
            </a:r>
            <a:r>
              <a:rPr lang="ru-RU" altLang="tr-TR" sz="1400" b="1" dirty="0">
                <a:solidFill>
                  <a:srgbClr val="C1DBF3">
                    <a:lumMod val="10000"/>
                  </a:srgbClr>
                </a:solidFill>
                <a:latin typeface="Tahoma"/>
                <a:cs typeface="Arial" charset="0"/>
              </a:rPr>
              <a:t>начало производства</a:t>
            </a:r>
            <a:endParaRPr lang="en-US" altLang="tr-TR" sz="1400" b="1" dirty="0">
              <a:solidFill>
                <a:srgbClr val="C1DBF3">
                  <a:lumMod val="10000"/>
                </a:srgbClr>
              </a:solidFill>
              <a:latin typeface="Tahoma"/>
              <a:cs typeface="Arial" charset="0"/>
            </a:endParaRPr>
          </a:p>
        </p:txBody>
      </p:sp>
      <p:sp>
        <p:nvSpPr>
          <p:cNvPr id="23558" name="Rectangle 14">
            <a:hlinkClick r:id="rId2"/>
          </p:cNvPr>
          <p:cNvSpPr>
            <a:spLocks noChangeArrowheads="1"/>
          </p:cNvSpPr>
          <p:nvPr/>
        </p:nvSpPr>
        <p:spPr bwMode="auto">
          <a:xfrm>
            <a:off x="19" y="-188712"/>
            <a:ext cx="9144000" cy="37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187" tIns="44602" rIns="89187" bIns="44602" anchor="ctr">
            <a:spAutoFit/>
          </a:bodyPr>
          <a:lstStyle/>
          <a:p>
            <a:endParaRPr lang="tr-TR" altLang="tr-TR" sz="1800">
              <a:solidFill>
                <a:srgbClr val="3D8ECE"/>
              </a:solidFill>
              <a:latin typeface="Arial" charset="0"/>
              <a:cs typeface="Arial" charset="0"/>
            </a:endParaRPr>
          </a:p>
        </p:txBody>
      </p:sp>
      <p:grpSp>
        <p:nvGrpSpPr>
          <p:cNvPr id="26" name="Группа 25"/>
          <p:cNvGrpSpPr>
            <a:grpSpLocks/>
          </p:cNvGrpSpPr>
          <p:nvPr/>
        </p:nvGrpSpPr>
        <p:grpSpPr bwMode="auto">
          <a:xfrm>
            <a:off x="4536160" y="777704"/>
            <a:ext cx="4754562" cy="5200757"/>
            <a:chOff x="4497397" y="1371644"/>
            <a:chExt cx="4755123" cy="5081692"/>
          </a:xfrm>
        </p:grpSpPr>
        <p:grpSp>
          <p:nvGrpSpPr>
            <p:cNvPr id="23561" name="Группа 13"/>
            <p:cNvGrpSpPr>
              <a:grpSpLocks/>
            </p:cNvGrpSpPr>
            <p:nvPr/>
          </p:nvGrpSpPr>
          <p:grpSpPr bwMode="auto">
            <a:xfrm>
              <a:off x="4497397" y="1371644"/>
              <a:ext cx="4755123" cy="5081692"/>
              <a:chOff x="-205043" y="2034014"/>
              <a:chExt cx="4755123" cy="5081692"/>
            </a:xfrm>
          </p:grpSpPr>
          <p:pic>
            <p:nvPicPr>
              <p:cNvPr id="23564" name="Picture 1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388" r="17567"/>
              <a:stretch>
                <a:fillRect/>
              </a:stretch>
            </p:blipFill>
            <p:spPr bwMode="auto">
              <a:xfrm>
                <a:off x="85584" y="3623876"/>
                <a:ext cx="2236332" cy="34918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230" name="Rectangle 6"/>
              <p:cNvSpPr>
                <a:spLocks noChangeArrowheads="1"/>
              </p:cNvSpPr>
              <p:nvPr/>
            </p:nvSpPr>
            <p:spPr bwMode="auto">
              <a:xfrm>
                <a:off x="-9758" y="2034014"/>
                <a:ext cx="4501093" cy="3699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b">
                <a:spAutoFit/>
              </a:bodyPr>
              <a:lstStyle>
                <a:lvl1pPr eaLnBrk="0" hangingPunct="0">
                  <a:spcBef>
                    <a:spcPct val="20000"/>
                  </a:spcBef>
                  <a:defRPr sz="2400">
                    <a:solidFill>
                      <a:srgbClr val="006EB4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•"/>
                  <a:defRPr sz="1600">
                    <a:solidFill>
                      <a:srgbClr val="006EB4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rgbClr val="616A74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rgbClr val="616A74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rgbClr val="616A74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616A74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616A74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616A74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616A74"/>
                    </a:solidFill>
                    <a:latin typeface="Tahoma" pitchFamily="34" charset="0"/>
                  </a:defRPr>
                </a:lvl9pPr>
              </a:lstStyle>
              <a:p>
                <a:pPr eaLnBrk="1" fontAlgn="auto" hangingPunct="1">
                  <a:lnSpc>
                    <a:spcPct val="75000"/>
                  </a:lnSpc>
                  <a:spcBef>
                    <a:spcPct val="0"/>
                  </a:spcBef>
                  <a:spcAft>
                    <a:spcPts val="0"/>
                  </a:spcAft>
                  <a:defRPr/>
                </a:pPr>
                <a:r>
                  <a:rPr lang="ru-RU" altLang="tr-TR" b="1" dirty="0" smtClean="0">
                    <a:solidFill>
                      <a:srgbClr val="3D8ECE">
                        <a:lumMod val="75000"/>
                      </a:srgbClr>
                    </a:solidFill>
                    <a:latin typeface="Tahoma"/>
                    <a:cs typeface="Arial" charset="0"/>
                  </a:rPr>
                  <a:t>Крупная бытовая техника</a:t>
                </a:r>
                <a:endParaRPr lang="en-US" altLang="tr-TR" sz="2800" b="1" dirty="0">
                  <a:solidFill>
                    <a:srgbClr val="3D8ECE">
                      <a:lumMod val="75000"/>
                    </a:srgbClr>
                  </a:solidFill>
                  <a:latin typeface="Tahoma"/>
                  <a:cs typeface="Arial" charset="0"/>
                </a:endParaRPr>
              </a:p>
            </p:txBody>
          </p:sp>
          <p:pic>
            <p:nvPicPr>
              <p:cNvPr id="23566" name="Picture 1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78" r="6721"/>
              <a:stretch>
                <a:fillRect/>
              </a:stretch>
            </p:blipFill>
            <p:spPr bwMode="auto">
              <a:xfrm>
                <a:off x="2195736" y="4194646"/>
                <a:ext cx="2024064" cy="2381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Прямоугольник 8"/>
              <p:cNvSpPr/>
              <p:nvPr/>
            </p:nvSpPr>
            <p:spPr>
              <a:xfrm>
                <a:off x="1865301" y="3573367"/>
                <a:ext cx="2684779" cy="50332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800" dirty="0">
                    <a:solidFill>
                      <a:srgbClr val="3D8ECE">
                        <a:lumMod val="75000"/>
                      </a:srgbClr>
                    </a:solidFill>
                  </a:rPr>
                  <a:t>стиральные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800" dirty="0">
                    <a:solidFill>
                      <a:srgbClr val="3D8ECE">
                        <a:lumMod val="75000"/>
                      </a:srgbClr>
                    </a:solidFill>
                  </a:rPr>
                  <a:t>машины</a:t>
                </a:r>
                <a:endParaRPr lang="tr-TR" sz="1800" dirty="0">
                  <a:solidFill>
                    <a:srgbClr val="3D8ECE">
                      <a:lumMod val="75000"/>
                    </a:srgbClr>
                  </a:solidFill>
                </a:endParaRPr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-205043" y="3082743"/>
                <a:ext cx="2684779" cy="50491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800" dirty="0">
                    <a:solidFill>
                      <a:srgbClr val="3D8ECE">
                        <a:lumMod val="75000"/>
                      </a:srgbClr>
                    </a:solidFill>
                  </a:rPr>
                  <a:t>холодильники</a:t>
                </a:r>
                <a:endParaRPr lang="tr-TR" sz="1800" dirty="0">
                  <a:solidFill>
                    <a:srgbClr val="3D8ECE">
                      <a:lumMod val="75000"/>
                    </a:srgbClr>
                  </a:solidFill>
                </a:endParaRPr>
              </a:p>
            </p:txBody>
          </p:sp>
          <p:grpSp>
            <p:nvGrpSpPr>
              <p:cNvPr id="23569" name="Группа 12"/>
              <p:cNvGrpSpPr>
                <a:grpSpLocks/>
              </p:cNvGrpSpPr>
              <p:nvPr/>
            </p:nvGrpSpPr>
            <p:grpSpPr bwMode="auto">
              <a:xfrm>
                <a:off x="1115616" y="2492897"/>
                <a:ext cx="2092152" cy="1008112"/>
                <a:chOff x="1115616" y="2492897"/>
                <a:chExt cx="2092152" cy="1008112"/>
              </a:xfrm>
            </p:grpSpPr>
            <p:cxnSp>
              <p:nvCxnSpPr>
                <p:cNvPr id="5" name="Прямая соединительная линия 4"/>
                <p:cNvCxnSpPr/>
                <p:nvPr/>
              </p:nvCxnSpPr>
              <p:spPr>
                <a:xfrm>
                  <a:off x="1115913" y="2493676"/>
                  <a:ext cx="2089397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Прямая соединительная линия 18"/>
                <p:cNvCxnSpPr/>
                <p:nvPr/>
              </p:nvCxnSpPr>
              <p:spPr>
                <a:xfrm>
                  <a:off x="3205310" y="2493676"/>
                  <a:ext cx="3175" cy="1006653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6" name="Прямая соединительная линия 35"/>
            <p:cNvCxnSpPr/>
            <p:nvPr/>
          </p:nvCxnSpPr>
          <p:spPr>
            <a:xfrm>
              <a:off x="5818353" y="1844008"/>
              <a:ext cx="0" cy="64781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6804306" y="1556620"/>
              <a:ext cx="0" cy="27944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179388" y="5253877"/>
            <a:ext cx="4804653" cy="945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87" tIns="44602" rIns="89187" bIns="44602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rgbClr val="000000"/>
                </a:solidFill>
                <a:latin typeface="Tahoma"/>
                <a:ea typeface="Times New Roman"/>
                <a:cs typeface="Tahoma"/>
              </a:rPr>
              <a:t>Мощность производства:</a:t>
            </a:r>
            <a:endParaRPr lang="tr-TR" sz="1800" dirty="0">
              <a:solidFill>
                <a:srgbClr val="3D8ECE"/>
              </a:solidFill>
              <a:latin typeface="Tahoma"/>
              <a:ea typeface="Times New Roman"/>
              <a:cs typeface="Arial" charset="0"/>
            </a:endParaRPr>
          </a:p>
          <a:p>
            <a:pPr marL="70225" indent="-70225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tabLst>
                <a:tab pos="445910" algn="l"/>
              </a:tabLst>
              <a:defRPr/>
            </a:pPr>
            <a:r>
              <a:rPr lang="ru-RU" sz="1800" dirty="0">
                <a:solidFill>
                  <a:srgbClr val="000000"/>
                </a:solidFill>
                <a:latin typeface="Tahoma"/>
                <a:ea typeface="Times New Roman"/>
                <a:cs typeface="Tahoma"/>
              </a:rPr>
              <a:t>    </a:t>
            </a:r>
            <a:r>
              <a:rPr lang="en-US" dirty="0" smtClean="0">
                <a:solidFill>
                  <a:srgbClr val="000000"/>
                </a:solidFill>
                <a:latin typeface="Tahoma"/>
                <a:ea typeface="Times New Roman"/>
                <a:cs typeface="Tahoma"/>
              </a:rPr>
              <a:t>2</a:t>
            </a:r>
            <a:r>
              <a:rPr lang="ru-RU" dirty="0" smtClean="0">
                <a:solidFill>
                  <a:srgbClr val="000000"/>
                </a:solidFill>
                <a:latin typeface="Tahoma"/>
                <a:ea typeface="Times New Roman"/>
                <a:cs typeface="Tahoma"/>
              </a:rPr>
              <a:t>0</a:t>
            </a:r>
            <a:r>
              <a:rPr lang="en-US" sz="1800" dirty="0" smtClean="0">
                <a:solidFill>
                  <a:srgbClr val="000000"/>
                </a:solidFill>
                <a:latin typeface="Tahoma"/>
                <a:ea typeface="Times New Roman"/>
                <a:cs typeface="Tahoma"/>
              </a:rPr>
              <a:t>00</a:t>
            </a:r>
            <a:r>
              <a:rPr lang="ru-RU" sz="1800" dirty="0" smtClean="0">
                <a:solidFill>
                  <a:srgbClr val="000000"/>
                </a:solidFill>
                <a:latin typeface="Tahoma"/>
                <a:ea typeface="Times New Roman"/>
                <a:cs typeface="Tahoma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imes New Roman"/>
                <a:cs typeface="Tahoma"/>
              </a:rPr>
              <a:t>стиральных машин в </a:t>
            </a:r>
            <a:r>
              <a:rPr lang="ru-RU" sz="1800" dirty="0" smtClean="0">
                <a:solidFill>
                  <a:srgbClr val="000000"/>
                </a:solidFill>
                <a:latin typeface="Tahoma"/>
                <a:ea typeface="Times New Roman"/>
                <a:cs typeface="Tahoma"/>
              </a:rPr>
              <a:t>сутки</a:t>
            </a:r>
            <a:endParaRPr lang="tr-TR" sz="1800" dirty="0">
              <a:noFill/>
              <a:latin typeface="Tahoma"/>
              <a:ea typeface="Times New Roman"/>
              <a:cs typeface="Times New Roman"/>
            </a:endParaRPr>
          </a:p>
          <a:p>
            <a:pPr marL="70225" indent="-70225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tabLst>
                <a:tab pos="445910" algn="l"/>
              </a:tabLst>
              <a:defRPr/>
            </a:pPr>
            <a:r>
              <a:rPr lang="ru-RU" sz="1800" dirty="0">
                <a:solidFill>
                  <a:srgbClr val="000000"/>
                </a:solidFill>
                <a:latin typeface="Tahoma"/>
                <a:ea typeface="Times New Roman"/>
                <a:cs typeface="Tahoma"/>
              </a:rPr>
              <a:t>    </a:t>
            </a:r>
            <a:r>
              <a:rPr lang="ru-RU" sz="1800" dirty="0" smtClean="0">
                <a:solidFill>
                  <a:srgbClr val="000000"/>
                </a:solidFill>
                <a:latin typeface="Tahoma"/>
                <a:ea typeface="Times New Roman"/>
                <a:cs typeface="Tahoma"/>
              </a:rPr>
              <a:t>1000 </a:t>
            </a:r>
            <a:r>
              <a:rPr lang="ru-RU" sz="1800" dirty="0">
                <a:solidFill>
                  <a:srgbClr val="000000"/>
                </a:solidFill>
                <a:latin typeface="Tahoma"/>
                <a:ea typeface="Times New Roman"/>
                <a:cs typeface="Tahoma"/>
              </a:rPr>
              <a:t>холодильников в </a:t>
            </a:r>
            <a:r>
              <a:rPr lang="ru-RU" sz="1800" dirty="0" smtClean="0">
                <a:solidFill>
                  <a:srgbClr val="000000"/>
                </a:solidFill>
                <a:latin typeface="Tahoma"/>
                <a:ea typeface="Times New Roman"/>
                <a:cs typeface="Tahoma"/>
              </a:rPr>
              <a:t>сутки</a:t>
            </a:r>
            <a:endParaRPr lang="tr-TR" sz="1800" dirty="0">
              <a:solidFill>
                <a:srgbClr val="000000"/>
              </a:solidFill>
              <a:latin typeface="Tahoma"/>
              <a:ea typeface="Times New Roman"/>
              <a:cs typeface="Tahoma"/>
            </a:endParaRPr>
          </a:p>
        </p:txBody>
      </p:sp>
      <p:pic>
        <p:nvPicPr>
          <p:cNvPr id="20" name="Picture 2" descr="v11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93" y="5153444"/>
            <a:ext cx="5930900" cy="1905000"/>
          </a:xfrm>
          <a:prstGeom prst="rect">
            <a:avLst/>
          </a:prstGeom>
        </p:spPr>
      </p:pic>
      <p:pic>
        <p:nvPicPr>
          <p:cNvPr id="21" name="Picture 11" descr="v19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4" y="5948362"/>
            <a:ext cx="1190626" cy="1071563"/>
          </a:xfrm>
          <a:prstGeom prst="rect">
            <a:avLst/>
          </a:prstGeom>
        </p:spPr>
      </p:pic>
      <p:pic>
        <p:nvPicPr>
          <p:cNvPr id="22" name="Picture 2" descr="D:\Users\br202712\Desktop\РЕКЛАМА\IMG_763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23962"/>
            <a:ext cx="4135439" cy="275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439793"/>
      </p:ext>
    </p:extLst>
  </p:cSld>
  <p:clrMapOvr>
    <a:masterClrMapping/>
  </p:clrMapOvr>
  <p:transition advTm="1245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2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/>
      <p:bldP spid="15364" grpId="0"/>
      <p:bldP spid="52245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7" y="1031594"/>
            <a:ext cx="2727043" cy="205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57170" y="929490"/>
            <a:ext cx="8229601" cy="1169988"/>
          </a:xfrm>
          <a:prstGeom prst="rect">
            <a:avLst/>
          </a:prstGeom>
        </p:spPr>
        <p:txBody>
          <a:bodyPr lIns="89187" tIns="44602" rIns="89187" bIns="44602"/>
          <a:lstStyle/>
          <a:p>
            <a:pPr defTabSz="445910"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70C0"/>
                </a:solidFill>
                <a:latin typeface="Arial" pitchFamily="34" charset="0"/>
                <a:ea typeface="+mj-ea"/>
                <a:cs typeface="Arial" pitchFamily="34" charset="0"/>
              </a:rPr>
              <a:t>Видение</a:t>
            </a:r>
            <a:endParaRPr lang="en-GB" sz="2800" b="1" dirty="0">
              <a:solidFill>
                <a:srgbClr val="0070C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 bwMode="auto">
          <a:xfrm>
            <a:off x="1098575" y="3509965"/>
            <a:ext cx="7116772" cy="2318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187" tIns="44602" rIns="89187" bIns="44602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" pitchFamily="2" charset="2"/>
              <a:buChar char="ü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70000"/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7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70000"/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70000"/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70000"/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70000"/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70000"/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1600" b="1" dirty="0">
                <a:solidFill>
                  <a:srgbClr val="0070C0"/>
                </a:solidFill>
                <a:latin typeface="+mj-lt"/>
                <a:cs typeface="Arial" pitchFamily="34" charset="0"/>
              </a:rPr>
              <a:t>Мы уважаем мир</a:t>
            </a:r>
            <a:endParaRPr lang="en-US" sz="1600" b="1" dirty="0">
              <a:solidFill>
                <a:srgbClr val="0070C0"/>
              </a:solidFill>
              <a:latin typeface="+mj-lt"/>
              <a:cs typeface="Arial" pitchFamily="34" charset="0"/>
            </a:endParaRPr>
          </a:p>
          <a:p>
            <a:pPr lvl="1"/>
            <a:r>
              <a:rPr lang="ru-RU" sz="1400" dirty="0">
                <a:solidFill>
                  <a:srgbClr val="0070C0"/>
                </a:solidFill>
                <a:latin typeface="+mj-lt"/>
                <a:cs typeface="Arial" pitchFamily="34" charset="0"/>
              </a:rPr>
              <a:t>Уважаем окружающую среду</a:t>
            </a:r>
            <a:endParaRPr lang="en-US" sz="1400" dirty="0">
              <a:solidFill>
                <a:srgbClr val="0070C0"/>
              </a:solidFill>
              <a:latin typeface="+mj-lt"/>
              <a:cs typeface="Arial" pitchFamily="34" charset="0"/>
            </a:endParaRPr>
          </a:p>
          <a:p>
            <a:pPr lvl="1"/>
            <a:r>
              <a:rPr lang="ru-RU" sz="1400" dirty="0">
                <a:solidFill>
                  <a:srgbClr val="0070C0"/>
                </a:solidFill>
                <a:latin typeface="+mj-lt"/>
                <a:cs typeface="Arial" pitchFamily="34" charset="0"/>
              </a:rPr>
              <a:t>Ценим людей</a:t>
            </a:r>
            <a:endParaRPr lang="en-US" sz="1400" dirty="0">
              <a:solidFill>
                <a:srgbClr val="0070C0"/>
              </a:solidFill>
              <a:latin typeface="+mj-lt"/>
              <a:cs typeface="Arial" pitchFamily="34" charset="0"/>
            </a:endParaRPr>
          </a:p>
          <a:p>
            <a:pPr lvl="1"/>
            <a:r>
              <a:rPr lang="ru-RU" sz="1400" dirty="0">
                <a:solidFill>
                  <a:srgbClr val="0070C0"/>
                </a:solidFill>
                <a:latin typeface="+mj-lt"/>
                <a:cs typeface="Arial" pitchFamily="34" charset="0"/>
              </a:rPr>
              <a:t>Осознаем свою ответственность</a:t>
            </a:r>
            <a:r>
              <a:rPr lang="en-US" sz="1600" dirty="0">
                <a:solidFill>
                  <a:srgbClr val="0070C0"/>
                </a:solidFill>
                <a:latin typeface="+mj-lt"/>
                <a:cs typeface="Arial" pitchFamily="34" charset="0"/>
              </a:rPr>
              <a:t/>
            </a:r>
            <a:br>
              <a:rPr lang="en-US" sz="1600" dirty="0">
                <a:solidFill>
                  <a:srgbClr val="0070C0"/>
                </a:solidFill>
                <a:latin typeface="+mj-lt"/>
                <a:cs typeface="Arial" pitchFamily="34" charset="0"/>
              </a:rPr>
            </a:br>
            <a:endParaRPr lang="en-US" sz="1600" dirty="0">
              <a:solidFill>
                <a:srgbClr val="0070C0"/>
              </a:solidFill>
              <a:latin typeface="+mj-lt"/>
              <a:cs typeface="Arial" pitchFamily="34" charset="0"/>
            </a:endParaRPr>
          </a:p>
          <a:p>
            <a:r>
              <a:rPr lang="ru-RU" sz="1600" b="1" dirty="0">
                <a:solidFill>
                  <a:srgbClr val="0070C0"/>
                </a:solidFill>
                <a:latin typeface="+mj-lt"/>
                <a:cs typeface="Arial" pitchFamily="34" charset="0"/>
              </a:rPr>
              <a:t>Мы уважаемы миром</a:t>
            </a:r>
            <a:endParaRPr lang="en-US" sz="1600" b="1" dirty="0">
              <a:solidFill>
                <a:srgbClr val="0070C0"/>
              </a:solidFill>
              <a:latin typeface="+mj-lt"/>
              <a:cs typeface="Arial" pitchFamily="34" charset="0"/>
            </a:endParaRPr>
          </a:p>
          <a:p>
            <a:pPr lvl="1"/>
            <a:r>
              <a:rPr lang="ru-RU" sz="1400" dirty="0">
                <a:solidFill>
                  <a:srgbClr val="0070C0"/>
                </a:solidFill>
                <a:latin typeface="+mj-lt"/>
                <a:cs typeface="Arial" pitchFamily="34" charset="0"/>
              </a:rPr>
              <a:t>В настоящее время бренд BEKO занимает шестое место среди производителей бытовой техники в России, он хорошо известен и уважаем. Каждые 2 секунды в мире люди покупают технику торговой марки BEKO. Компания планирует расширять производственные мощности и войти в тройку лидеров на российском рынке</a:t>
            </a:r>
            <a:r>
              <a:rPr lang="ru-RU" sz="1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lvl="1" indent="0">
              <a:buNone/>
            </a:pPr>
            <a:r>
              <a:rPr lang="ru-RU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89372" y="1070861"/>
            <a:ext cx="2736304" cy="644073"/>
          </a:xfrm>
          <a:prstGeom prst="rect">
            <a:avLst/>
          </a:prstGeom>
          <a:noFill/>
        </p:spPr>
        <p:txBody>
          <a:bodyPr wrap="square" lIns="89187" tIns="44602" rIns="89187" bIns="44602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+mj-lt"/>
              </a:rPr>
              <a:t>Уважающий мир, уважаем миром</a:t>
            </a:r>
            <a:endParaRPr lang="ru-RU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7" name="Picture 13" descr="v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676" y="6200933"/>
            <a:ext cx="889000" cy="818992"/>
          </a:xfrm>
          <a:prstGeom prst="rect">
            <a:avLst/>
          </a:prstGeom>
        </p:spPr>
      </p:pic>
      <p:pic>
        <p:nvPicPr>
          <p:cNvPr id="9" name="Picture 14" descr="v1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7974"/>
            <a:ext cx="5969000" cy="168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38021"/>
      </p:ext>
    </p:extLst>
  </p:cSld>
  <p:clrMapOvr>
    <a:masterClrMapping/>
  </p:clrMapOvr>
  <p:transition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Box 1"/>
          <p:cNvSpPr txBox="1">
            <a:spLocks noChangeArrowheads="1"/>
          </p:cNvSpPr>
          <p:nvPr/>
        </p:nvSpPr>
        <p:spPr bwMode="auto">
          <a:xfrm>
            <a:off x="3779912" y="2256924"/>
            <a:ext cx="5201964" cy="240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8359" tIns="19180" rIns="38359" bIns="19180">
            <a:spAutoFit/>
          </a:bodyPr>
          <a:lstStyle>
            <a:lvl1pPr eaLnBrk="0" hangingPunct="0">
              <a:defRPr sz="56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56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56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56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56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Первая и единственная компания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производитель бытовой техники, получившая </a:t>
            </a:r>
            <a:r>
              <a:rPr lang="ru-RU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«Золотой» и «Платиновый» 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сертификаты </a:t>
            </a:r>
            <a:b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энергосберегающие заводы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3731" name="Picture 2" descr="http://www.sensingcontrol.com/nvision/images/smart_city_gre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53" y="1962168"/>
            <a:ext cx="3261519" cy="330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Rectangle 3"/>
          <p:cNvSpPr>
            <a:spLocks/>
          </p:cNvSpPr>
          <p:nvPr/>
        </p:nvSpPr>
        <p:spPr bwMode="auto">
          <a:xfrm>
            <a:off x="169219" y="782759"/>
            <a:ext cx="8812657" cy="589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15968" tIns="15968" rIns="15968" bIns="15968"/>
          <a:lstStyle/>
          <a:p>
            <a:pPr>
              <a:spcBef>
                <a:spcPts val="299"/>
              </a:spcBef>
            </a:pPr>
            <a:r>
              <a:rPr lang="ru-RU" sz="2000" dirty="0" smtClean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Награда, Европейского союза, которой гордимся</a:t>
            </a:r>
            <a:r>
              <a:rPr lang="en-US" sz="2000" dirty="0" smtClean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endParaRPr lang="ru-RU" sz="2000" dirty="0" smtClean="0">
              <a:solidFill>
                <a:srgbClr val="40404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299"/>
              </a:spcBef>
            </a:pPr>
            <a:r>
              <a:rPr lang="ru-RU" sz="2000" b="1" dirty="0" smtClean="0">
                <a:solidFill>
                  <a:srgbClr val="33CC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Зеленая компания-производитель</a:t>
            </a:r>
            <a:endParaRPr lang="en-US" sz="2000" b="1" dirty="0">
              <a:solidFill>
                <a:srgbClr val="33CC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9899" y="24923"/>
            <a:ext cx="5080173" cy="66975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defTabSz="914380" fontAlgn="auto">
              <a:spcAft>
                <a:spcPts val="0"/>
              </a:spcAft>
              <a:defRPr sz="4000" b="1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FACTORIES</a:t>
            </a:r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13" descr="v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228964"/>
            <a:ext cx="889000" cy="818992"/>
          </a:xfrm>
          <a:prstGeom prst="rect">
            <a:avLst/>
          </a:prstGeom>
        </p:spPr>
      </p:pic>
      <p:pic>
        <p:nvPicPr>
          <p:cNvPr id="8" name="Picture 14" descr="v1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7974"/>
            <a:ext cx="5969000" cy="168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5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/>
      <p:bldP spid="7373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/>
          <p:cNvSpPr/>
          <p:nvPr/>
        </p:nvSpPr>
        <p:spPr>
          <a:xfrm>
            <a:off x="381001" y="279497"/>
            <a:ext cx="168275" cy="196623"/>
          </a:xfrm>
          <a:custGeom>
            <a:avLst/>
            <a:gdLst>
              <a:gd name="connsiteX0" fmla="*/ 0 w 196037"/>
              <a:gd name="connsiteY0" fmla="*/ 156035 h 211650"/>
              <a:gd name="connsiteX1" fmla="*/ 0 w 196037"/>
              <a:gd name="connsiteY1" fmla="*/ 55552 h 211650"/>
              <a:gd name="connsiteX2" fmla="*/ 0 w 196037"/>
              <a:gd name="connsiteY2" fmla="*/ 28146 h 211650"/>
              <a:gd name="connsiteX3" fmla="*/ 43561 w 196037"/>
              <a:gd name="connsiteY3" fmla="*/ 2962 h 211650"/>
              <a:gd name="connsiteX4" fmla="*/ 67322 w 196037"/>
              <a:gd name="connsiteY4" fmla="*/ 16703 h 211650"/>
              <a:gd name="connsiteX5" fmla="*/ 154381 w 196037"/>
              <a:gd name="connsiteY5" fmla="*/ 67008 h 211650"/>
              <a:gd name="connsiteX6" fmla="*/ 178168 w 196037"/>
              <a:gd name="connsiteY6" fmla="*/ 80673 h 211650"/>
              <a:gd name="connsiteX7" fmla="*/ 178168 w 196037"/>
              <a:gd name="connsiteY7" fmla="*/ 130952 h 211650"/>
              <a:gd name="connsiteX8" fmla="*/ 154381 w 196037"/>
              <a:gd name="connsiteY8" fmla="*/ 144694 h 211650"/>
              <a:gd name="connsiteX9" fmla="*/ 67322 w 196037"/>
              <a:gd name="connsiteY9" fmla="*/ 194973 h 211650"/>
              <a:gd name="connsiteX10" fmla="*/ 43561 w 196037"/>
              <a:gd name="connsiteY10" fmla="*/ 208651 h 211650"/>
              <a:gd name="connsiteX11" fmla="*/ 0 w 196037"/>
              <a:gd name="connsiteY11" fmla="*/ 183568 h 211650"/>
              <a:gd name="connsiteX12" fmla="*/ 0 w 196037"/>
              <a:gd name="connsiteY12" fmla="*/ 156035 h 2116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196037" h="211650">
                <a:moveTo>
                  <a:pt x="0" y="156035"/>
                </a:moveTo>
                <a:lnTo>
                  <a:pt x="0" y="55552"/>
                </a:lnTo>
                <a:lnTo>
                  <a:pt x="0" y="28146"/>
                </a:lnTo>
                <a:cubicBezTo>
                  <a:pt x="0" y="434"/>
                  <a:pt x="19646" y="-10804"/>
                  <a:pt x="43561" y="2962"/>
                </a:cubicBezTo>
                <a:lnTo>
                  <a:pt x="67322" y="16703"/>
                </a:lnTo>
                <a:cubicBezTo>
                  <a:pt x="91186" y="30495"/>
                  <a:pt x="130467" y="53216"/>
                  <a:pt x="154381" y="67008"/>
                </a:cubicBezTo>
                <a:lnTo>
                  <a:pt x="178168" y="80673"/>
                </a:lnTo>
                <a:cubicBezTo>
                  <a:pt x="201993" y="94541"/>
                  <a:pt x="201993" y="117122"/>
                  <a:pt x="178168" y="130952"/>
                </a:cubicBezTo>
                <a:lnTo>
                  <a:pt x="154381" y="144694"/>
                </a:lnTo>
                <a:cubicBezTo>
                  <a:pt x="130467" y="158511"/>
                  <a:pt x="91186" y="181143"/>
                  <a:pt x="67322" y="194973"/>
                </a:cubicBezTo>
                <a:lnTo>
                  <a:pt x="43561" y="208651"/>
                </a:lnTo>
                <a:cubicBezTo>
                  <a:pt x="19646" y="222507"/>
                  <a:pt x="0" y="211153"/>
                  <a:pt x="0" y="183568"/>
                </a:cubicBezTo>
                <a:lnTo>
                  <a:pt x="0" y="156035"/>
                </a:lnTo>
              </a:path>
            </a:pathLst>
          </a:custGeom>
          <a:solidFill>
            <a:srgbClr val="FFFAD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7651" name="TextBox 1"/>
          <p:cNvSpPr txBox="1">
            <a:spLocks noChangeArrowheads="1"/>
          </p:cNvSpPr>
          <p:nvPr/>
        </p:nvSpPr>
        <p:spPr bwMode="auto">
          <a:xfrm>
            <a:off x="825500" y="152748"/>
            <a:ext cx="869950" cy="46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400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lnSpc>
                <a:spcPts val="3150"/>
              </a:lnSpc>
            </a:pPr>
            <a:r>
              <a:rPr lang="tr-TR" altLang="zh-CN" sz="25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BEKO</a:t>
            </a:r>
            <a:endParaRPr lang="en-US" altLang="zh-CN" sz="2500">
              <a:solidFill>
                <a:srgbClr val="FFFFFF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08850" y="5916563"/>
            <a:ext cx="1628775" cy="282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tr-TR" smtClean="0">
              <a:solidFill>
                <a:srgbClr val="FFFFFF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25532" r="71600"/>
          <a:stretch>
            <a:fillRect/>
          </a:stretch>
        </p:blipFill>
        <p:spPr bwMode="auto">
          <a:xfrm>
            <a:off x="4762797" y="1323396"/>
            <a:ext cx="4149601" cy="46164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655" name="TextBox 21"/>
          <p:cNvSpPr txBox="1">
            <a:spLocks noChangeArrowheads="1"/>
          </p:cNvSpPr>
          <p:nvPr/>
        </p:nvSpPr>
        <p:spPr bwMode="auto">
          <a:xfrm>
            <a:off x="251520" y="1207961"/>
            <a:ext cx="4290318" cy="236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40078">
            <a:spAutoFit/>
          </a:bodyPr>
          <a:lstStyle>
            <a:lvl1pPr defTabSz="8001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defTabSz="8001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defTabSz="8001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defTabSz="8001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defTabSz="8001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altLang="tr-TR" sz="2200" b="1" dirty="0">
                <a:solidFill>
                  <a:srgbClr val="1A649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2-е место </a:t>
            </a:r>
            <a:r>
              <a:rPr lang="ru-RU" altLang="tr-TR" sz="2200" b="1" dirty="0" smtClean="0">
                <a:solidFill>
                  <a:srgbClr val="1A649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среди </a:t>
            </a:r>
            <a:endParaRPr lang="en-US" altLang="tr-TR" sz="2200" b="1" dirty="0" smtClean="0">
              <a:solidFill>
                <a:srgbClr val="1A649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ru-RU" altLang="tr-TR" sz="2200" b="1" dirty="0" smtClean="0">
                <a:solidFill>
                  <a:srgbClr val="1A649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самых </a:t>
            </a:r>
            <a:r>
              <a:rPr lang="ru-RU" altLang="tr-TR" sz="2200" b="1" dirty="0">
                <a:solidFill>
                  <a:srgbClr val="1A649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крупных брендов бытовой техники </a:t>
            </a:r>
          </a:p>
          <a:p>
            <a:pPr algn="ctr" eaLnBrk="1" hangingPunct="1">
              <a:spcBef>
                <a:spcPct val="20000"/>
              </a:spcBef>
            </a:pPr>
            <a:r>
              <a:rPr lang="ru-RU" altLang="tr-TR" sz="2200" b="1" dirty="0">
                <a:solidFill>
                  <a:srgbClr val="1A649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ЗАПАДНОЙ ЕВРОПЕ </a:t>
            </a:r>
          </a:p>
          <a:p>
            <a:pPr algn="ctr" eaLnBrk="1" hangingPunct="1">
              <a:spcBef>
                <a:spcPct val="20000"/>
              </a:spcBef>
            </a:pPr>
            <a:r>
              <a:rPr lang="ru-RU" altLang="tr-TR" sz="2200" b="1" dirty="0">
                <a:solidFill>
                  <a:srgbClr val="1A649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2013 год</a:t>
            </a:r>
            <a:r>
              <a:rPr lang="en-US" altLang="tr-TR" sz="2200" b="1" dirty="0">
                <a:solidFill>
                  <a:srgbClr val="1A649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altLang="tr-TR" sz="2200" b="1" dirty="0">
              <a:solidFill>
                <a:srgbClr val="1A649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Bef>
                <a:spcPct val="20000"/>
              </a:spcBef>
            </a:pPr>
            <a:endParaRPr lang="tr-TR" altLang="tr-TR" sz="2000" b="1" dirty="0">
              <a:solidFill>
                <a:srgbClr val="1A649C"/>
              </a:solidFill>
              <a:cs typeface="Times New Roman" pitchFamily="18" charset="0"/>
            </a:endParaRPr>
          </a:p>
        </p:txBody>
      </p:sp>
      <p:sp>
        <p:nvSpPr>
          <p:cNvPr id="27656" name="TextBox 22"/>
          <p:cNvSpPr txBox="1">
            <a:spLocks noChangeArrowheads="1"/>
          </p:cNvSpPr>
          <p:nvPr/>
        </p:nvSpPr>
        <p:spPr bwMode="auto">
          <a:xfrm>
            <a:off x="4541839" y="635369"/>
            <a:ext cx="4494212" cy="572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7255" tIns="63627" rIns="127255" bIns="6362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tr-TR" sz="2800" b="1" dirty="0">
                <a:solidFill>
                  <a:srgbClr val="1A649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ЗАПАДНАЯ ЕВРОПА</a:t>
            </a:r>
            <a:endParaRPr lang="tr-TR" altLang="tr-TR" sz="2800" b="1" dirty="0">
              <a:solidFill>
                <a:srgbClr val="1A649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444226" y="3951958"/>
            <a:ext cx="3832772" cy="167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defTabSz="800100" eaLnBrk="1" hangingPunct="1">
              <a:spcBef>
                <a:spcPct val="20000"/>
              </a:spcBef>
            </a:pPr>
            <a:r>
              <a:rPr lang="ru-RU" altLang="tr-TR" sz="22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БРЕНД №1 </a:t>
            </a:r>
          </a:p>
          <a:p>
            <a:pPr algn="ctr" defTabSz="800100" eaLnBrk="1" hangingPunct="1">
              <a:spcBef>
                <a:spcPct val="20000"/>
              </a:spcBef>
            </a:pPr>
            <a:r>
              <a:rPr lang="ru-RU" altLang="tr-TR" sz="2200" b="1" dirty="0">
                <a:solidFill>
                  <a:srgbClr val="1A649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общей доле рынка </a:t>
            </a:r>
          </a:p>
          <a:p>
            <a:pPr algn="ctr" defTabSz="800100" eaLnBrk="1" hangingPunct="1">
              <a:spcBef>
                <a:spcPct val="20000"/>
              </a:spcBef>
            </a:pPr>
            <a:r>
              <a:rPr lang="ru-RU" altLang="tr-TR" sz="2200" b="1" dirty="0">
                <a:solidFill>
                  <a:srgbClr val="1A649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Великобритании </a:t>
            </a:r>
          </a:p>
          <a:p>
            <a:pPr algn="ctr" defTabSz="800100" eaLnBrk="1" hangingPunct="1">
              <a:spcBef>
                <a:spcPct val="20000"/>
              </a:spcBef>
            </a:pPr>
            <a:r>
              <a:rPr lang="ru-RU" altLang="tr-TR" sz="2200" b="1" dirty="0">
                <a:solidFill>
                  <a:srgbClr val="1A649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2012 г.</a:t>
            </a:r>
            <a:endParaRPr lang="tr-TR" altLang="tr-TR" sz="2200" b="1" dirty="0">
              <a:solidFill>
                <a:srgbClr val="1A649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658" name="Rectangle 15"/>
          <p:cNvSpPr>
            <a:spLocks noChangeArrowheads="1"/>
          </p:cNvSpPr>
          <p:nvPr/>
        </p:nvSpPr>
        <p:spPr bwMode="auto">
          <a:xfrm>
            <a:off x="179388" y="118624"/>
            <a:ext cx="6480175" cy="46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tr-TR" sz="28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ДОСТИЖЕНИЯ</a:t>
            </a:r>
            <a:endParaRPr lang="en-US" altLang="tr-TR" sz="2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13" descr="v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208302"/>
            <a:ext cx="889000" cy="818992"/>
          </a:xfrm>
          <a:prstGeom prst="rect">
            <a:avLst/>
          </a:prstGeom>
        </p:spPr>
      </p:pic>
      <p:pic>
        <p:nvPicPr>
          <p:cNvPr id="11" name="Picture 14" descr="v1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7312"/>
            <a:ext cx="5969000" cy="168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5" grpId="0"/>
      <p:bldP spid="27656" grpId="0"/>
      <p:bldP spid="27657" grpId="0"/>
      <p:bldP spid="276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3348039" y="3758585"/>
            <a:ext cx="3311525" cy="44199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tr-TR" b="1" dirty="0">
                <a:solidFill>
                  <a:srgbClr val="1B405D"/>
                </a:solidFill>
                <a:latin typeface="Times New Roman" pitchFamily="18" charset="0"/>
                <a:cs typeface="Times New Roman" pitchFamily="18" charset="0"/>
              </a:rPr>
              <a:t>основана в 1955 году</a:t>
            </a:r>
            <a:endParaRPr lang="ru-RU" b="1" dirty="0">
              <a:solidFill>
                <a:srgbClr val="1B405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987676" y="4983823"/>
            <a:ext cx="4238625" cy="18102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tr-TR" b="1" dirty="0">
              <a:solidFill>
                <a:srgbClr val="1B405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tr-TR" b="1" dirty="0">
              <a:solidFill>
                <a:srgbClr val="1B405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tr-TR" b="1" dirty="0">
              <a:solidFill>
                <a:srgbClr val="1B405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tr-TR" b="1" dirty="0">
              <a:solidFill>
                <a:srgbClr val="1B405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tr-TR" b="1" dirty="0">
                <a:solidFill>
                  <a:srgbClr val="1B405D"/>
                </a:solidFill>
                <a:latin typeface="Times New Roman" pitchFamily="18" charset="0"/>
                <a:cs typeface="Times New Roman" pitchFamily="18" charset="0"/>
              </a:rPr>
              <a:t>основана в 1954 году </a:t>
            </a:r>
            <a:endParaRPr lang="tr-TR" b="1" dirty="0">
              <a:solidFill>
                <a:srgbClr val="1B405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8" name="Rectangle 15"/>
          <p:cNvSpPr>
            <a:spLocks noChangeArrowheads="1"/>
          </p:cNvSpPr>
          <p:nvPr/>
        </p:nvSpPr>
        <p:spPr bwMode="auto">
          <a:xfrm>
            <a:off x="212726" y="45500"/>
            <a:ext cx="6480175" cy="46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tr-TR" sz="2800">
                <a:solidFill>
                  <a:srgbClr val="000000"/>
                </a:solidFill>
                <a:cs typeface="Times New Roman" pitchFamily="18" charset="0"/>
              </a:rPr>
              <a:t>О БЕКО</a:t>
            </a:r>
            <a:endParaRPr lang="en-US" altLang="tr-TR" sz="280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10" name="Picture 3" descr="k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29"/>
          <a:stretch>
            <a:fillRect/>
          </a:stretch>
        </p:blipFill>
        <p:spPr bwMode="auto">
          <a:xfrm>
            <a:off x="328613" y="976616"/>
            <a:ext cx="2514600" cy="136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Z:\BAYI_TOPLANTILARI\2012_ARCELIK_BAYI\LC\Sunum\Gorseller\Konsept Mağaza Açılışları\DSC_505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4" b="18124"/>
          <a:stretch/>
        </p:blipFill>
        <p:spPr bwMode="auto">
          <a:xfrm>
            <a:off x="323875" y="2699173"/>
            <a:ext cx="2487266" cy="1767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3132139" y="1740357"/>
            <a:ext cx="3743325" cy="8043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tr-TR" b="1" dirty="0">
              <a:solidFill>
                <a:srgbClr val="1B405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tr-TR" b="1" dirty="0">
                <a:solidFill>
                  <a:srgbClr val="1B405D"/>
                </a:solidFill>
                <a:latin typeface="Times New Roman" pitchFamily="18" charset="0"/>
                <a:cs typeface="Times New Roman" pitchFamily="18" charset="0"/>
              </a:rPr>
              <a:t>основан в 1926 году</a:t>
            </a:r>
            <a:endParaRPr lang="tr-TR" dirty="0"/>
          </a:p>
        </p:txBody>
      </p:sp>
      <p:pic>
        <p:nvPicPr>
          <p:cNvPr id="21" name="Picture 3" descr="k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86"/>
          <a:stretch>
            <a:fillRect/>
          </a:stretch>
        </p:blipFill>
        <p:spPr bwMode="auto">
          <a:xfrm>
            <a:off x="4283076" y="1004239"/>
            <a:ext cx="1439863" cy="116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Line 18"/>
          <p:cNvSpPr>
            <a:spLocks noChangeShapeType="1"/>
          </p:cNvSpPr>
          <p:nvPr/>
        </p:nvSpPr>
        <p:spPr bwMode="auto">
          <a:xfrm flipV="1">
            <a:off x="323851" y="2544723"/>
            <a:ext cx="8640763" cy="650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r-TR">
              <a:latin typeface="+mn-lt"/>
              <a:cs typeface="+mn-cs"/>
            </a:endParaRPr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>
            <a:off x="323851" y="4762825"/>
            <a:ext cx="8640763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r-TR">
              <a:latin typeface="+mn-lt"/>
              <a:cs typeface="+mn-cs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132138" y="1152114"/>
            <a:ext cx="0" cy="5305568"/>
          </a:xfrm>
          <a:prstGeom prst="straightConnector1">
            <a:avLst/>
          </a:prstGeom>
          <a:ln w="22225">
            <a:solidFill>
              <a:srgbClr val="3366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4" name="Picture 3" descr="arcelik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141092"/>
            <a:ext cx="2438400" cy="6516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8" descr="D:\Users\br100394\Desktop\beko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6" y="5229194"/>
            <a:ext cx="1604963" cy="934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 descr="v11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" y="5114925"/>
            <a:ext cx="5930900" cy="1905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" t="4494" r="3409" b="5207"/>
          <a:stretch/>
        </p:blipFill>
        <p:spPr>
          <a:xfrm>
            <a:off x="344649" y="4827241"/>
            <a:ext cx="2482528" cy="17382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2713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1446133"/>
            <a:ext cx="6264696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Сотрудники – это наш основной капитал </a:t>
            </a:r>
            <a:r>
              <a:rPr lang="ru-RU" sz="1800" b="1" dirty="0">
                <a:solidFill>
                  <a:srgbClr val="002060"/>
                </a:solidFill>
              </a:rPr>
              <a:t/>
            </a:r>
            <a:br>
              <a:rPr lang="ru-RU" sz="1800" b="1" dirty="0">
                <a:solidFill>
                  <a:srgbClr val="002060"/>
                </a:solidFill>
              </a:rPr>
            </a:br>
            <a:r>
              <a:rPr lang="ru-RU" sz="1400" b="1" i="1" dirty="0">
                <a:solidFill>
                  <a:schemeClr val="accent6">
                    <a:lumMod val="75000"/>
                  </a:schemeClr>
                </a:solidFill>
              </a:rPr>
              <a:t>Интервью с </a:t>
            </a:r>
            <a:r>
              <a:rPr lang="ru-RU" sz="1400" b="1" i="1" dirty="0" err="1">
                <a:solidFill>
                  <a:schemeClr val="accent6">
                    <a:lumMod val="75000"/>
                  </a:schemeClr>
                </a:solidFill>
              </a:rPr>
              <a:t>Зафером</a:t>
            </a:r>
            <a:r>
              <a:rPr lang="ru-RU" sz="14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400" b="1" i="1" dirty="0" err="1">
                <a:solidFill>
                  <a:schemeClr val="accent6">
                    <a:lumMod val="75000"/>
                  </a:schemeClr>
                </a:solidFill>
              </a:rPr>
              <a:t>Устунером</a:t>
            </a:r>
            <a:r>
              <a:rPr lang="ru-RU" sz="1400" b="1" i="1" dirty="0">
                <a:solidFill>
                  <a:schemeClr val="accent6">
                    <a:lumMod val="75000"/>
                  </a:schemeClr>
                </a:solidFill>
              </a:rPr>
              <a:t>, генеральным директором компании «БЕКО» </a:t>
            </a:r>
            <a:r>
              <a:rPr lang="ru-RU" sz="1800" b="1" i="1" dirty="0">
                <a:solidFill>
                  <a:srgbClr val="002060"/>
                </a:solidFill>
              </a:rPr>
              <a:t/>
            </a:r>
            <a:br>
              <a:rPr lang="ru-RU" sz="1800" b="1" i="1" dirty="0">
                <a:solidFill>
                  <a:srgbClr val="002060"/>
                </a:solidFill>
              </a:rPr>
            </a:br>
            <a:r>
              <a:rPr lang="ru-RU" sz="1800" dirty="0">
                <a:solidFill>
                  <a:srgbClr val="002060"/>
                </a:solidFill>
              </a:rPr>
              <a:t/>
            </a:r>
            <a:br>
              <a:rPr lang="ru-RU" sz="1800" dirty="0">
                <a:solidFill>
                  <a:srgbClr val="002060"/>
                </a:solidFill>
              </a:rPr>
            </a:br>
            <a:r>
              <a:rPr lang="ru-RU" sz="1800" dirty="0">
                <a:solidFill>
                  <a:srgbClr val="002060"/>
                </a:solidFill>
              </a:rPr>
              <a:t>Человеческий потенциал – это основа стратегического развития любой организации. Сегодня, в условиях высокой конкуренции на рынке, нужно прилагать большее количество усилий, чтобы удерживать свои рыночные позиции. И, в первую очередь, для того, чтобы продать товар (услугу) внешнему потребителю, важно построить «внутренние продажи» – создать в компании лояльную команду высокопрофессиональных специалистов: ответственных, зрелых, компетентных, которые будут основой развития успеха.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tr-T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68824"/>
            <a:ext cx="1692188" cy="2534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v11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4925"/>
            <a:ext cx="5930900" cy="1905000"/>
          </a:xfrm>
          <a:prstGeom prst="rect">
            <a:avLst/>
          </a:prstGeom>
        </p:spPr>
      </p:pic>
      <p:pic>
        <p:nvPicPr>
          <p:cNvPr id="5" name="Picture 11" descr="v1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4" y="5948362"/>
            <a:ext cx="1190626" cy="107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26184"/>
      </p:ext>
    </p:extLst>
  </p:cSld>
  <p:clrMapOvr>
    <a:masterClrMapping/>
  </p:clrMapOvr>
  <p:transition advTm="1156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D:\Users\c0701432\Desktop\Beko image product l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73593"/>
            <a:ext cx="4501057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573" y="90870"/>
            <a:ext cx="8162925" cy="1417696"/>
          </a:xfrm>
        </p:spPr>
        <p:txBody>
          <a:bodyPr/>
          <a:lstStyle/>
          <a:p>
            <a:pPr algn="ctr"/>
            <a:r>
              <a:rPr lang="ru-RU" sz="2800" kern="1200" dirty="0" smtClean="0">
                <a:solidFill>
                  <a:srgbClr val="FF0000"/>
                </a:solidFill>
                <a:latin typeface="Tahoma" pitchFamily="34" charset="0"/>
                <a:ea typeface="+mn-ea"/>
                <a:cs typeface="+mn-cs"/>
              </a:rPr>
              <a:t>Компания БЕКО приглашает сотрудников  по </a:t>
            </a:r>
            <a:r>
              <a:rPr lang="ru-RU" sz="2800" kern="1200" dirty="0">
                <a:solidFill>
                  <a:srgbClr val="FF0000"/>
                </a:solidFill>
                <a:latin typeface="Tahoma" pitchFamily="34" charset="0"/>
                <a:ea typeface="+mn-ea"/>
                <a:cs typeface="+mn-cs"/>
              </a:rPr>
              <a:t>профессиям:</a:t>
            </a:r>
            <a:br>
              <a:rPr lang="ru-RU" sz="2800" kern="1200" dirty="0">
                <a:solidFill>
                  <a:srgbClr val="FF0000"/>
                </a:solidFill>
                <a:latin typeface="Tahoma" pitchFamily="34" charset="0"/>
                <a:ea typeface="+mn-ea"/>
                <a:cs typeface="+mn-cs"/>
              </a:rPr>
            </a:br>
            <a:endParaRPr lang="tr-TR" sz="2800" kern="1200" dirty="0">
              <a:solidFill>
                <a:srgbClr val="FF000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tr-TR" dirty="0" smtClean="0"/>
              <a:t> </a:t>
            </a:r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33400" y="1300162"/>
            <a:ext cx="8162924" cy="4065226"/>
          </a:xfrm>
          <a:blipFill dpi="0" rotWithShape="1">
            <a:blip r:embed="rId3" cstate="print">
              <a:alphaModFix amt="0"/>
            </a:blip>
            <a:srcRect/>
            <a:tile tx="0" ty="0" sx="100000" sy="100000" flip="none" algn="tl"/>
          </a:blipFill>
        </p:spPr>
        <p:txBody>
          <a:bodyPr numCol="2">
            <a:normAutofit/>
          </a:bodyPr>
          <a:lstStyle/>
          <a:p>
            <a:pPr lvl="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en-US" sz="2000" b="1" kern="12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ИНЖЕНЕР</a:t>
            </a:r>
            <a:r>
              <a:rPr lang="ru-RU" sz="2000" b="1" kern="1200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Ы</a:t>
            </a:r>
            <a:r>
              <a:rPr lang="ru-RU" sz="2000" b="1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 ПРОИЗВОДСТВЕННОЙ ЛИНИИ;</a:t>
            </a:r>
            <a:endParaRPr lang="ru-RU" sz="2000" b="1" kern="1200" dirty="0" smtClean="0">
              <a:solidFill>
                <a:srgbClr val="0070C0"/>
              </a:solidFill>
              <a:latin typeface="Times New Roman"/>
              <a:ea typeface="Times New Roman"/>
              <a:cs typeface="Times New Roman"/>
            </a:endParaRPr>
          </a:p>
          <a:p>
            <a:pPr lvl="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ru-RU" sz="2000" b="1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ИНЖЕНЕРЫ-ЭЛЕКТРОНИКИ;</a:t>
            </a:r>
          </a:p>
          <a:p>
            <a:pPr lvl="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endParaRPr lang="ru-RU" sz="2000" b="1" kern="1200" dirty="0" smtClean="0">
              <a:solidFill>
                <a:srgbClr val="0070C0"/>
              </a:solidFill>
              <a:latin typeface="Times New Roman"/>
              <a:ea typeface="Times New Roman"/>
              <a:cs typeface="Times New Roman"/>
            </a:endParaRPr>
          </a:p>
          <a:p>
            <a:pPr lvl="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endParaRPr lang="ru-RU" sz="2000" b="1" dirty="0" smtClean="0">
              <a:solidFill>
                <a:srgbClr val="0070C0"/>
              </a:solidFill>
              <a:latin typeface="Times New Roman"/>
              <a:ea typeface="Times New Roman"/>
              <a:cs typeface="Times New Roman"/>
            </a:endParaRPr>
          </a:p>
          <a:p>
            <a:pPr lvl="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endParaRPr lang="ru-RU" sz="2000" b="1" kern="1200" dirty="0" smtClean="0">
              <a:solidFill>
                <a:srgbClr val="0070C0"/>
              </a:solidFill>
              <a:latin typeface="Times New Roman"/>
              <a:ea typeface="Times New Roman"/>
              <a:cs typeface="Times New Roman"/>
            </a:endParaRPr>
          </a:p>
          <a:p>
            <a:pPr lvl="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endParaRPr lang="ru-RU" sz="2000" b="1" dirty="0" smtClean="0">
              <a:solidFill>
                <a:srgbClr val="0070C0"/>
              </a:solidFill>
              <a:latin typeface="Times New Roman"/>
              <a:ea typeface="Times New Roman"/>
              <a:cs typeface="Times New Roman"/>
            </a:endParaRPr>
          </a:p>
          <a:p>
            <a:pPr lvl="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endParaRPr lang="ru-RU" sz="2000" b="1" kern="1200" dirty="0" smtClean="0">
              <a:solidFill>
                <a:srgbClr val="0070C0"/>
              </a:solidFill>
              <a:latin typeface="Times New Roman"/>
              <a:ea typeface="Times New Roman"/>
              <a:cs typeface="Times New Roman"/>
            </a:endParaRPr>
          </a:p>
          <a:p>
            <a:pPr lvl="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US" sz="2000" b="1" kern="1200" dirty="0">
              <a:solidFill>
                <a:srgbClr val="0070C0"/>
              </a:solidFill>
              <a:latin typeface="Times New Roman"/>
              <a:ea typeface="Times New Roman"/>
              <a:cs typeface="Times New Roman"/>
            </a:endParaRPr>
          </a:p>
          <a:p>
            <a:pPr lvl="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ru-RU" sz="2000" b="1" kern="1200" dirty="0" smtClean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ИНЖЕНЕРЫ ПО КАЧЕСТВУ;</a:t>
            </a:r>
            <a:endParaRPr lang="ru-RU" sz="2800" b="1" dirty="0">
              <a:latin typeface="+mj-lt"/>
              <a:ea typeface="+mj-ea"/>
              <a:cs typeface="+mj-cs"/>
            </a:endParaRPr>
          </a:p>
          <a:p>
            <a:pPr lvl="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ru-RU" sz="2000" b="1" kern="1200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ИНЖЕНЕРЫ ПО ПЛАСТМАССЕ;</a:t>
            </a:r>
            <a:endParaRPr lang="ru-RU" sz="2000" kern="1200" dirty="0" smtClean="0">
              <a:solidFill>
                <a:srgbClr val="0070C0"/>
              </a:solidFill>
              <a:ea typeface="Calibri"/>
              <a:cs typeface="Times New Roman"/>
            </a:endParaRPr>
          </a:p>
          <a:p>
            <a:pPr lvl="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tabLst>
                <a:tab pos="1162050" algn="l"/>
              </a:tabLst>
              <a:defRPr/>
            </a:pPr>
            <a:r>
              <a:rPr lang="ru-RU" sz="2000" b="1" kern="1200" dirty="0" smtClean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</a:rPr>
              <a:t>ИНЖЕНЕРЫ-ХИМИКИ</a:t>
            </a:r>
          </a:p>
          <a:p>
            <a:pPr lvl="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§"/>
              <a:tabLst>
                <a:tab pos="1162050" algn="l"/>
              </a:tabLst>
              <a:defRPr/>
            </a:pPr>
            <a:endParaRPr lang="ru-RU" sz="2000" b="1" kern="1200" dirty="0" smtClean="0">
              <a:solidFill>
                <a:srgbClr val="0070C0"/>
              </a:solidFill>
              <a:latin typeface="Times New Roman"/>
              <a:ea typeface="Times New Roman"/>
              <a:cs typeface="Times New Roman"/>
            </a:endParaRPr>
          </a:p>
          <a:p>
            <a:pPr marL="0" lvl="0" indent="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ru-RU" sz="2000" b="1" i="1" kern="1200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И </a:t>
            </a:r>
            <a:r>
              <a:rPr lang="ru-RU" sz="2000" b="1" i="1" kern="12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ДРУГИМ ОТКРЫТЫМ ВАКАНСИЯМ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7" name="Picture 2" descr="v11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4925"/>
            <a:ext cx="5930900" cy="1905000"/>
          </a:xfrm>
          <a:prstGeom prst="rect">
            <a:avLst/>
          </a:prstGeom>
        </p:spPr>
      </p:pic>
      <p:pic>
        <p:nvPicPr>
          <p:cNvPr id="8" name="Picture 11" descr="v19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4" y="5948362"/>
            <a:ext cx="1190626" cy="107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2764"/>
      </p:ext>
    </p:extLst>
  </p:cSld>
  <p:clrMapOvr>
    <a:masterClrMapping/>
  </p:clrMapOvr>
  <p:transition advTm="3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981076" y="-364020"/>
            <a:ext cx="8162925" cy="1606721"/>
          </a:xfrm>
        </p:spPr>
        <p:txBody>
          <a:bodyPr/>
          <a:lstStyle/>
          <a:p>
            <a:pPr lvl="0" algn="l"/>
            <a:r>
              <a:rPr lang="ru-RU" sz="32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ГАРАНТИРУЕМ</a:t>
            </a: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 </a:t>
            </a:r>
            <a:b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827585" y="1231326"/>
            <a:ext cx="8110537" cy="4541826"/>
          </a:xfrm>
        </p:spPr>
        <p:txBody>
          <a:bodyPr>
            <a:normAutofit/>
          </a:bodyPr>
          <a:lstStyle/>
          <a:p>
            <a:pPr marL="285750" lvl="0" indent="-285750">
              <a:buFont typeface="Arial" pitchFamily="34" charset="0"/>
              <a:buChar char="•"/>
              <a:defRPr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Стабильную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«белую» заработную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плату</a:t>
            </a:r>
          </a:p>
          <a:p>
            <a:pPr marL="285750" lvl="0" indent="-285750">
              <a:buFont typeface="Arial" pitchFamily="34" charset="0"/>
              <a:buChar char="•"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Оформление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согласно ТК РФ      </a:t>
            </a:r>
          </a:p>
          <a:p>
            <a:pPr marL="285750" lvl="0" indent="-285750">
              <a:buFont typeface="Arial" pitchFamily="34" charset="0"/>
              <a:buChar char="•"/>
              <a:defRPr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Карьерный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рост</a:t>
            </a:r>
          </a:p>
          <a:p>
            <a:pPr marL="285750" lvl="0" indent="-285750">
              <a:buFont typeface="Arial" pitchFamily="34" charset="0"/>
              <a:buChar char="•"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Полный соцпакет</a:t>
            </a:r>
          </a:p>
          <a:p>
            <a:pPr marL="285750" lvl="0" indent="-285750">
              <a:buFont typeface="Arial" pitchFamily="34" charset="0"/>
              <a:buChar char="•"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Бесплатное проживание на первые</a:t>
            </a:r>
          </a:p>
          <a:p>
            <a:pPr marL="285750" lvl="0" indent="-285750">
              <a:buNone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3 месяца</a:t>
            </a:r>
          </a:p>
          <a:p>
            <a:pPr marL="285750" indent="-285750"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Программу компенсации съема жилья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 </a:t>
            </a:r>
            <a:endParaRPr lang="en-US"/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909762"/>
            <a:ext cx="2412268" cy="198505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>
            <a:softEdge rad="112500"/>
          </a:effectLst>
          <a:extLst/>
        </p:spPr>
      </p:pic>
      <p:pic>
        <p:nvPicPr>
          <p:cNvPr id="10" name="Picture 2" descr="v11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4925"/>
            <a:ext cx="5930900" cy="1905000"/>
          </a:xfrm>
          <a:prstGeom prst="rect">
            <a:avLst/>
          </a:prstGeom>
        </p:spPr>
      </p:pic>
      <p:pic>
        <p:nvPicPr>
          <p:cNvPr id="11" name="Picture 11" descr="v19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4" y="5948362"/>
            <a:ext cx="1190626" cy="107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11536"/>
      </p:ext>
    </p:extLst>
  </p:cSld>
  <p:clrMapOvr>
    <a:masterClrMapping/>
  </p:clrMapOvr>
  <p:transition advTm="2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638" y="263206"/>
            <a:ext cx="9144000" cy="467995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Социальный пакет для сотрудников компании БЕКО</a:t>
            </a:r>
            <a:endParaRPr lang="tr-TR" sz="2800" b="1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294967295"/>
          </p:nvPr>
        </p:nvSpPr>
        <p:spPr>
          <a:xfrm>
            <a:off x="0" y="6532430"/>
            <a:ext cx="1676400" cy="46799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tr-TR" smtClean="0"/>
              <a:t> 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9572" y="1470245"/>
            <a:ext cx="221567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4400" dirty="0" smtClean="0">
                <a:solidFill>
                  <a:srgbClr val="FF0000"/>
                </a:solidFill>
              </a:rPr>
              <a:t>Питание</a:t>
            </a:r>
            <a:endParaRPr lang="en-US" sz="4400" dirty="0" smtClean="0">
              <a:solidFill>
                <a:srgbClr val="FF0000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endParaRPr lang="en-US" sz="1400" dirty="0" smtClean="0"/>
          </a:p>
          <a:p>
            <a:pPr marL="342900" indent="-342900" algn="l">
              <a:buFont typeface="+mj-lt"/>
              <a:buAutoNum type="arabicPeriod"/>
            </a:pPr>
            <a:endParaRPr lang="en-US" sz="1400" dirty="0" smtClean="0"/>
          </a:p>
          <a:p>
            <a:pPr algn="l"/>
            <a:endParaRPr lang="tr-TR" sz="1400" dirty="0"/>
          </a:p>
          <a:p>
            <a:pPr marL="342900" indent="-342900" algn="l">
              <a:buFont typeface="+mj-lt"/>
              <a:buAutoNum type="arabicPeriod"/>
            </a:pPr>
            <a:endParaRPr lang="tr-TR" sz="1400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1863"/>
            <a:ext cx="3978436" cy="2629099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4427985" y="4541877"/>
            <a:ext cx="4009367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4400" dirty="0" smtClean="0">
                <a:solidFill>
                  <a:srgbClr val="FF0000"/>
                </a:solidFill>
              </a:rPr>
              <a:t>Корпоративный</a:t>
            </a:r>
          </a:p>
          <a:p>
            <a:pPr algn="l"/>
            <a:r>
              <a:rPr lang="ru-RU" sz="4400" dirty="0" smtClean="0">
                <a:solidFill>
                  <a:srgbClr val="FF0000"/>
                </a:solidFill>
              </a:rPr>
              <a:t>транспорт</a:t>
            </a:r>
            <a:endParaRPr lang="ru-RU" sz="4400" dirty="0">
              <a:solidFill>
                <a:srgbClr val="FF0000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endParaRPr lang="en-US" sz="1400" dirty="0" smtClean="0"/>
          </a:p>
          <a:p>
            <a:pPr marL="342900" indent="-342900" algn="l">
              <a:buFont typeface="+mj-lt"/>
              <a:buAutoNum type="arabicPeriod"/>
            </a:pPr>
            <a:endParaRPr lang="en-US" sz="1400" dirty="0" smtClean="0"/>
          </a:p>
          <a:p>
            <a:pPr marL="342900" indent="-342900" algn="l">
              <a:buFont typeface="+mj-lt"/>
              <a:buAutoNum type="arabicPeriod"/>
            </a:pPr>
            <a:endParaRPr lang="en-US" sz="1400" dirty="0" smtClean="0"/>
          </a:p>
          <a:p>
            <a:pPr algn="l"/>
            <a:endParaRPr lang="tr-TR" sz="1400" dirty="0"/>
          </a:p>
          <a:p>
            <a:pPr marL="342900" indent="-342900" algn="l">
              <a:buFont typeface="+mj-lt"/>
              <a:buAutoNum type="arabicPeriod"/>
            </a:pPr>
            <a:endParaRPr lang="tr-TR" sz="1400" dirty="0"/>
          </a:p>
        </p:txBody>
      </p:sp>
      <p:pic>
        <p:nvPicPr>
          <p:cNvPr id="8" name="Picture 2" descr="v11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4925"/>
            <a:ext cx="5930900" cy="1905000"/>
          </a:xfrm>
          <a:prstGeom prst="rect">
            <a:avLst/>
          </a:prstGeom>
        </p:spPr>
      </p:pic>
      <p:pic>
        <p:nvPicPr>
          <p:cNvPr id="10" name="Picture 11" descr="v1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4" y="5948362"/>
            <a:ext cx="1190626" cy="1071563"/>
          </a:xfrm>
          <a:prstGeom prst="rect">
            <a:avLst/>
          </a:prstGeom>
        </p:spPr>
      </p:pic>
      <p:pic>
        <p:nvPicPr>
          <p:cNvPr id="11" name="Picture 2" descr="D:\Users\br202712\Desktop\Документы\старое\картинки\фото автобуса и униформы\для_Ирины\DSC_04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43162"/>
            <a:ext cx="4094957" cy="2667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903063001"/>
      </p:ext>
    </p:extLst>
  </p:cSld>
  <p:clrMapOvr>
    <a:masterClrMapping/>
  </p:clrMapOvr>
  <p:transition advTm="1909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Users\br202712\Desktop\Документы\старое\картинки\фото автобуса и униформы\для_Ирины\DSC_04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62162"/>
            <a:ext cx="2819400" cy="3962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638" y="263206"/>
            <a:ext cx="9144000" cy="467995"/>
          </a:xfrm>
        </p:spPr>
        <p:txBody>
          <a:bodyPr>
            <a:noAutofit/>
          </a:bodyPr>
          <a:lstStyle/>
          <a:p>
            <a:r>
              <a:rPr lang="ru-RU" sz="2800" b="1" dirty="0"/>
              <a:t>Социальный пакет для сотрудников компании БЕКО</a:t>
            </a:r>
            <a:endParaRPr lang="tr-TR" sz="2800" b="1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294967295"/>
          </p:nvPr>
        </p:nvSpPr>
        <p:spPr>
          <a:xfrm>
            <a:off x="0" y="6532430"/>
            <a:ext cx="1676400" cy="46799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tr-TR" smtClean="0"/>
              <a:t> 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7511" y="1164554"/>
            <a:ext cx="3198824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4400" dirty="0">
                <a:solidFill>
                  <a:srgbClr val="FF0000"/>
                </a:solidFill>
              </a:rPr>
              <a:t>Спецодежда</a:t>
            </a:r>
          </a:p>
          <a:p>
            <a:pPr marL="342900" indent="-342900" algn="l">
              <a:buFont typeface="+mj-lt"/>
              <a:buAutoNum type="arabicPeriod"/>
            </a:pPr>
            <a:endParaRPr lang="en-US" sz="1400" dirty="0" smtClean="0"/>
          </a:p>
          <a:p>
            <a:pPr algn="l"/>
            <a:endParaRPr lang="tr-TR" sz="1400" dirty="0"/>
          </a:p>
          <a:p>
            <a:pPr marL="342900" indent="-342900" algn="l">
              <a:buFont typeface="+mj-lt"/>
              <a:buAutoNum type="arabicPeriod"/>
            </a:pPr>
            <a:endParaRPr lang="tr-TR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1379670"/>
            <a:ext cx="3384376" cy="27150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1" name="TextBox 10"/>
          <p:cNvSpPr txBox="1"/>
          <p:nvPr/>
        </p:nvSpPr>
        <p:spPr>
          <a:xfrm>
            <a:off x="4535996" y="4099629"/>
            <a:ext cx="4042260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3600" dirty="0" smtClean="0">
                <a:solidFill>
                  <a:srgbClr val="FF0000"/>
                </a:solidFill>
              </a:rPr>
              <a:t>Страхование жизни</a:t>
            </a:r>
          </a:p>
          <a:p>
            <a:pPr algn="l"/>
            <a:r>
              <a:rPr lang="ru-RU" sz="3600" dirty="0" smtClean="0">
                <a:solidFill>
                  <a:srgbClr val="FF0000"/>
                </a:solidFill>
              </a:rPr>
              <a:t>Дополнительное </a:t>
            </a:r>
          </a:p>
          <a:p>
            <a:pPr algn="l"/>
            <a:r>
              <a:rPr lang="ru-RU" sz="3600" dirty="0" smtClean="0">
                <a:solidFill>
                  <a:srgbClr val="FF0000"/>
                </a:solidFill>
              </a:rPr>
              <a:t>медицинское </a:t>
            </a:r>
          </a:p>
          <a:p>
            <a:pPr algn="l"/>
            <a:r>
              <a:rPr lang="ru-RU" sz="3600" dirty="0" smtClean="0">
                <a:solidFill>
                  <a:srgbClr val="FF0000"/>
                </a:solidFill>
              </a:rPr>
              <a:t>страхование</a:t>
            </a:r>
            <a:endParaRPr lang="en-US" sz="3600" dirty="0">
              <a:solidFill>
                <a:srgbClr val="FF0000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endParaRPr lang="en-US" sz="4400" dirty="0">
              <a:solidFill>
                <a:srgbClr val="FF0000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endParaRPr lang="en-US" sz="1400" dirty="0" smtClean="0"/>
          </a:p>
          <a:p>
            <a:pPr algn="l"/>
            <a:endParaRPr lang="tr-TR" sz="1400" dirty="0"/>
          </a:p>
          <a:p>
            <a:pPr marL="342900" indent="-342900" algn="l">
              <a:buFont typeface="+mj-lt"/>
              <a:buAutoNum type="arabicPeriod"/>
            </a:pPr>
            <a:endParaRPr lang="tr-TR" sz="1400" dirty="0"/>
          </a:p>
        </p:txBody>
      </p:sp>
      <p:pic>
        <p:nvPicPr>
          <p:cNvPr id="8" name="Picture 2" descr="v11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4925"/>
            <a:ext cx="5930900" cy="1905000"/>
          </a:xfrm>
          <a:prstGeom prst="rect">
            <a:avLst/>
          </a:prstGeom>
        </p:spPr>
      </p:pic>
      <p:pic>
        <p:nvPicPr>
          <p:cNvPr id="9" name="Picture 11" descr="v19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4" y="5948362"/>
            <a:ext cx="1190626" cy="107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03591"/>
      </p:ext>
    </p:extLst>
  </p:cSld>
  <p:clrMapOvr>
    <a:masterClrMapping/>
  </p:clrMapOvr>
  <p:transition advTm="1345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v1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4925"/>
            <a:ext cx="5930900" cy="1905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638" y="263206"/>
            <a:ext cx="9144000" cy="467995"/>
          </a:xfrm>
        </p:spPr>
        <p:txBody>
          <a:bodyPr>
            <a:noAutofit/>
          </a:bodyPr>
          <a:lstStyle/>
          <a:p>
            <a:r>
              <a:rPr lang="ru-RU" sz="2800" b="1" dirty="0"/>
              <a:t>Социальный пакет для сотрудников компании БЕКО</a:t>
            </a:r>
            <a:endParaRPr lang="tr-TR" sz="2800" b="1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294967295"/>
          </p:nvPr>
        </p:nvSpPr>
        <p:spPr>
          <a:xfrm>
            <a:off x="0" y="6532430"/>
            <a:ext cx="1676400" cy="46799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tr-TR" smtClean="0"/>
              <a:t> 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0877" y="1164555"/>
            <a:ext cx="3944478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4000" dirty="0" smtClean="0">
                <a:solidFill>
                  <a:srgbClr val="FF0000"/>
                </a:solidFill>
              </a:rPr>
              <a:t>Проживание</a:t>
            </a:r>
          </a:p>
          <a:p>
            <a:pPr algn="l"/>
            <a:r>
              <a:rPr lang="ru-RU" sz="4000" dirty="0" smtClean="0">
                <a:solidFill>
                  <a:srgbClr val="FF0000"/>
                </a:solidFill>
              </a:rPr>
              <a:t>для иногородних</a:t>
            </a:r>
          </a:p>
          <a:p>
            <a:pPr algn="l"/>
            <a:r>
              <a:rPr lang="ru-RU" sz="4000" dirty="0" smtClean="0">
                <a:solidFill>
                  <a:srgbClr val="FF0000"/>
                </a:solidFill>
              </a:rPr>
              <a:t>сотрудников</a:t>
            </a:r>
            <a:endParaRPr lang="ru-RU" sz="4000" dirty="0">
              <a:solidFill>
                <a:srgbClr val="FF0000"/>
              </a:solidFill>
            </a:endParaRPr>
          </a:p>
          <a:p>
            <a:pPr algn="l"/>
            <a:endParaRPr lang="en-US" sz="4000" dirty="0">
              <a:solidFill>
                <a:srgbClr val="FF0000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endParaRPr lang="en-US" sz="1400" dirty="0" smtClean="0"/>
          </a:p>
          <a:p>
            <a:pPr marL="342900" indent="-342900" algn="l">
              <a:buFont typeface="+mj-lt"/>
              <a:buAutoNum type="arabicPeriod"/>
            </a:pPr>
            <a:endParaRPr lang="en-US" sz="1400" dirty="0" smtClean="0"/>
          </a:p>
          <a:p>
            <a:pPr marL="342900" indent="-342900" algn="l">
              <a:buFont typeface="+mj-lt"/>
              <a:buAutoNum type="arabicPeriod"/>
            </a:pPr>
            <a:endParaRPr lang="en-US" sz="1400" dirty="0" smtClean="0"/>
          </a:p>
          <a:p>
            <a:pPr algn="l"/>
            <a:endParaRPr lang="tr-TR" sz="1400" dirty="0"/>
          </a:p>
          <a:p>
            <a:pPr marL="342900" indent="-342900" algn="l">
              <a:buFont typeface="+mj-lt"/>
              <a:buAutoNum type="arabicPeriod"/>
            </a:pPr>
            <a:endParaRPr lang="tr-TR" sz="1400" dirty="0"/>
          </a:p>
        </p:txBody>
      </p:sp>
      <p:pic>
        <p:nvPicPr>
          <p:cNvPr id="8" name="Picture 3" descr="\\brkir04\Kir-Public\TEMP\Фото общага\DSC023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095" y="1409279"/>
            <a:ext cx="3984442" cy="305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\\brkir04\Kir-Public\TEMP\Фото общага\DSC023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39" y="3191968"/>
            <a:ext cx="3744416" cy="287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v19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4" y="5948362"/>
            <a:ext cx="1190626" cy="107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83737"/>
      </p:ext>
    </p:extLst>
  </p:cSld>
  <p:clrMapOvr>
    <a:masterClrMapping/>
  </p:clrMapOvr>
  <p:transition advTm="6156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532430"/>
            <a:ext cx="1676400" cy="46799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tr-TR" smtClean="0"/>
              <a:t> 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63525"/>
            <a:ext cx="9144000" cy="468313"/>
          </a:xfrm>
        </p:spPr>
        <p:txBody>
          <a:bodyPr>
            <a:noAutofit/>
          </a:bodyPr>
          <a:lstStyle/>
          <a:p>
            <a:r>
              <a:rPr lang="ru-RU" sz="2800" b="1" dirty="0"/>
              <a:t>Социальный пакет для сотрудников компании БЕКО</a:t>
            </a:r>
            <a:endParaRPr lang="tr-TR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90877" y="1164554"/>
            <a:ext cx="2838021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4000" dirty="0" smtClean="0">
                <a:solidFill>
                  <a:srgbClr val="FF0000"/>
                </a:solidFill>
              </a:rPr>
              <a:t>Изучение</a:t>
            </a:r>
          </a:p>
          <a:p>
            <a:pPr algn="l"/>
            <a:r>
              <a:rPr lang="ru-RU" sz="4000" dirty="0" smtClean="0">
                <a:solidFill>
                  <a:srgbClr val="FF0000"/>
                </a:solidFill>
              </a:rPr>
              <a:t>английского</a:t>
            </a:r>
          </a:p>
          <a:p>
            <a:pPr algn="l"/>
            <a:r>
              <a:rPr lang="ru-RU" sz="4000" dirty="0" smtClean="0">
                <a:solidFill>
                  <a:srgbClr val="FF0000"/>
                </a:solidFill>
              </a:rPr>
              <a:t>языка</a:t>
            </a:r>
            <a:endParaRPr lang="en-US" sz="4000" dirty="0">
              <a:solidFill>
                <a:srgbClr val="FF0000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endParaRPr lang="en-US" sz="1400" dirty="0" smtClean="0"/>
          </a:p>
          <a:p>
            <a:pPr marL="342900" indent="-342900" algn="l">
              <a:buFont typeface="+mj-lt"/>
              <a:buAutoNum type="arabicPeriod"/>
            </a:pPr>
            <a:endParaRPr lang="en-US" sz="1400" dirty="0" smtClean="0"/>
          </a:p>
          <a:p>
            <a:pPr marL="342900" indent="-342900" algn="l">
              <a:buFont typeface="+mj-lt"/>
              <a:buAutoNum type="arabicPeriod"/>
            </a:pPr>
            <a:endParaRPr lang="en-US" sz="1400" dirty="0" smtClean="0"/>
          </a:p>
          <a:p>
            <a:pPr algn="l"/>
            <a:endParaRPr lang="tr-TR" sz="1400" dirty="0"/>
          </a:p>
          <a:p>
            <a:pPr marL="342900" indent="-342900" algn="l">
              <a:buFont typeface="+mj-lt"/>
              <a:buAutoNum type="arabicPeriod"/>
            </a:pPr>
            <a:endParaRPr lang="tr-TR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860033" y="4159135"/>
            <a:ext cx="2929648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4000" dirty="0">
                <a:solidFill>
                  <a:srgbClr val="FF0000"/>
                </a:solidFill>
              </a:rPr>
              <a:t>Обучение и </a:t>
            </a:r>
            <a:endParaRPr lang="ru-RU" sz="4000" dirty="0" smtClean="0">
              <a:solidFill>
                <a:srgbClr val="FF0000"/>
              </a:solidFill>
            </a:endParaRPr>
          </a:p>
          <a:p>
            <a:pPr algn="l"/>
            <a:r>
              <a:rPr lang="ru-RU" sz="4000" dirty="0" smtClean="0">
                <a:solidFill>
                  <a:srgbClr val="FF0000"/>
                </a:solidFill>
              </a:rPr>
              <a:t>развитие </a:t>
            </a:r>
          </a:p>
          <a:p>
            <a:pPr algn="l"/>
            <a:r>
              <a:rPr lang="ru-RU" sz="4000" dirty="0" smtClean="0">
                <a:solidFill>
                  <a:srgbClr val="FF0000"/>
                </a:solidFill>
              </a:rPr>
              <a:t>сотрудников</a:t>
            </a:r>
            <a:endParaRPr lang="en-US" sz="4000" dirty="0">
              <a:solidFill>
                <a:srgbClr val="FF0000"/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endParaRPr lang="en-US" sz="1400" dirty="0" smtClean="0"/>
          </a:p>
          <a:p>
            <a:pPr marL="342900" indent="-342900" algn="l">
              <a:buFont typeface="+mj-lt"/>
              <a:buAutoNum type="arabicPeriod"/>
            </a:pPr>
            <a:endParaRPr lang="en-US" sz="1400" dirty="0" smtClean="0"/>
          </a:p>
          <a:p>
            <a:pPr marL="342900" indent="-342900" algn="l">
              <a:buFont typeface="+mj-lt"/>
              <a:buAutoNum type="arabicPeriod"/>
            </a:pPr>
            <a:endParaRPr lang="en-US" sz="1400" dirty="0" smtClean="0"/>
          </a:p>
          <a:p>
            <a:pPr algn="l"/>
            <a:endParaRPr lang="tr-TR" sz="1400" dirty="0"/>
          </a:p>
          <a:p>
            <a:pPr marL="342900" indent="-342900" algn="l">
              <a:buFont typeface="+mj-lt"/>
              <a:buAutoNum type="arabicPeriod"/>
            </a:pPr>
            <a:endParaRPr lang="tr-TR" sz="1400" dirty="0"/>
          </a:p>
        </p:txBody>
      </p:sp>
      <p:pic>
        <p:nvPicPr>
          <p:cNvPr id="8" name="Picture 2" descr="v11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4925"/>
            <a:ext cx="5930900" cy="1905000"/>
          </a:xfrm>
          <a:prstGeom prst="rect">
            <a:avLst/>
          </a:prstGeom>
        </p:spPr>
      </p:pic>
      <p:pic>
        <p:nvPicPr>
          <p:cNvPr id="9" name="Picture 11" descr="v1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4" y="5948362"/>
            <a:ext cx="1190626" cy="1071563"/>
          </a:xfrm>
          <a:prstGeom prst="rect">
            <a:avLst/>
          </a:prstGeom>
        </p:spPr>
      </p:pic>
      <p:pic>
        <p:nvPicPr>
          <p:cNvPr id="4" name="Picture 2" descr="C:\Users\Admin\Desktop\english-romanian-translations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799" y="3052762"/>
            <a:ext cx="3732245" cy="2514600"/>
          </a:xfrm>
          <a:prstGeom prst="rect">
            <a:avLst/>
          </a:prstGeom>
        </p:spPr>
      </p:pic>
      <p:pic>
        <p:nvPicPr>
          <p:cNvPr id="1027" name="Picture 3" descr="C:\Users\Admin\Desktop\what-small-change-in-your-life-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1170799"/>
            <a:ext cx="3581400" cy="2415363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98316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29891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38200" y="4213423"/>
            <a:ext cx="8162925" cy="47256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sz="4900" dirty="0">
                <a:solidFill>
                  <a:srgbClr val="002060"/>
                </a:solidFill>
                <a:latin typeface="Tahoma" pitchFamily="34" charset="0"/>
                <a:ea typeface="+mn-ea"/>
                <a:cs typeface="+mn-cs"/>
              </a:rPr>
              <a:t>Социальная ответственность и корпоративная культура</a:t>
            </a:r>
            <a:endParaRPr lang="tr-TR" sz="4900" dirty="0">
              <a:solidFill>
                <a:srgbClr val="002060"/>
              </a:solidFill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4043362"/>
            <a:ext cx="7179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ru-RU" dirty="0" smtClean="0"/>
          </a:p>
          <a:p>
            <a:pPr marL="342900" indent="-342900">
              <a:buFont typeface="Arial" pitchFamily="34" charset="0"/>
              <a:buChar char="•"/>
            </a:pPr>
            <a:endParaRPr lang="tr-TR" dirty="0"/>
          </a:p>
        </p:txBody>
      </p:sp>
      <p:pic>
        <p:nvPicPr>
          <p:cNvPr id="5" name="Picture 2" descr="v11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4925"/>
            <a:ext cx="5930900" cy="1905000"/>
          </a:xfrm>
          <a:prstGeom prst="rect">
            <a:avLst/>
          </a:prstGeom>
        </p:spPr>
      </p:pic>
      <p:pic>
        <p:nvPicPr>
          <p:cNvPr id="7" name="Picture 11" descr="v1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4" y="5948362"/>
            <a:ext cx="1190626" cy="1071563"/>
          </a:xfrm>
          <a:prstGeom prst="rect">
            <a:avLst/>
          </a:prstGeom>
        </p:spPr>
      </p:pic>
      <p:sp>
        <p:nvSpPr>
          <p:cNvPr id="4" name="AutoShape 2" descr="Organizational Culture Theory Exampl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Organizational Culture Theory Example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Organizational Culture Theory Examp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61962"/>
            <a:ext cx="4295774" cy="322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3732334" cy="447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6530"/>
      </p:ext>
    </p:extLst>
  </p:cSld>
  <p:clrMapOvr>
    <a:masterClrMapping/>
  </p:clrMapOvr>
  <p:transition advTm="593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D:\Users\br202281\Desktop\DSC026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1600" y="-9827894"/>
            <a:ext cx="9266237" cy="711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8" descr="D:\Users\br202281\Desktop\журнал беко\день семьи\DSC026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1600" y="-9827894"/>
            <a:ext cx="9266237" cy="711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2" name="Picture 2" descr="D:\Users\br202281\Desktop\BEKO_№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67" y="946660"/>
            <a:ext cx="2509656" cy="17838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8247" y="105093"/>
            <a:ext cx="8912225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Социальная ответственность</a:t>
            </a:r>
            <a:endParaRPr lang="tr-TR" sz="2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222" name="Picture 6" descr="D:\Users\br202281\Desktop\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236" y="1637970"/>
            <a:ext cx="2618690" cy="17235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19400" y="628313"/>
            <a:ext cx="2941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i="1" dirty="0">
                <a:solidFill>
                  <a:srgbClr val="003366"/>
                </a:solidFill>
              </a:rPr>
              <a:t>1 </a:t>
            </a:r>
            <a:r>
              <a:rPr lang="ru-RU" sz="1200" i="1" dirty="0">
                <a:solidFill>
                  <a:srgbClr val="003366"/>
                </a:solidFill>
              </a:rPr>
              <a:t>ИЮНЯ 2013 года</a:t>
            </a:r>
          </a:p>
          <a:p>
            <a:pPr>
              <a:defRPr/>
            </a:pPr>
            <a:r>
              <a:rPr lang="ru-RU" sz="1200" i="1" dirty="0">
                <a:solidFill>
                  <a:srgbClr val="003366"/>
                </a:solidFill>
              </a:rPr>
              <a:t>ПРАЗДНИК МОЛОДОСТИ НА КРАСНОЙ ПЛОЩАДИ</a:t>
            </a:r>
          </a:p>
          <a:p>
            <a:pPr>
              <a:defRPr/>
            </a:pPr>
            <a:r>
              <a:rPr lang="ru-RU" sz="1200" b="1" i="1" dirty="0">
                <a:solidFill>
                  <a:srgbClr val="003366"/>
                </a:solidFill>
              </a:rPr>
              <a:t>ВЕКО – АКТИВНЫЙ УЧАСТНИК!</a:t>
            </a:r>
            <a:endParaRPr lang="tr-TR" sz="1200" b="1" i="1" dirty="0">
              <a:solidFill>
                <a:srgbClr val="003366"/>
              </a:solidFill>
            </a:endParaRPr>
          </a:p>
        </p:txBody>
      </p:sp>
      <p:pic>
        <p:nvPicPr>
          <p:cNvPr id="11" name="Picture 3" descr="D:\Users\br202281\Desktop\IMG_442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4" t="2308" r="24074"/>
          <a:stretch/>
        </p:blipFill>
        <p:spPr bwMode="auto">
          <a:xfrm>
            <a:off x="7009608" y="690562"/>
            <a:ext cx="1860140" cy="2296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91081" y="32222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>
                <a:solidFill>
                  <a:srgbClr val="003366"/>
                </a:solidFill>
              </a:rPr>
              <a:t>В 2013 году компания «БЕКО» подарила </a:t>
            </a:r>
            <a:r>
              <a:rPr lang="en-US" sz="1200" b="1" i="1" dirty="0" smtClean="0">
                <a:solidFill>
                  <a:srgbClr val="003366"/>
                </a:solidFill>
              </a:rPr>
              <a:t>150 </a:t>
            </a:r>
            <a:r>
              <a:rPr lang="ru-RU" sz="1200" b="1" i="1" dirty="0" smtClean="0">
                <a:solidFill>
                  <a:srgbClr val="003366"/>
                </a:solidFill>
              </a:rPr>
              <a:t>единиц техники для многодетных </a:t>
            </a:r>
            <a:r>
              <a:rPr lang="ru-RU" sz="1200" b="1" i="1" dirty="0">
                <a:solidFill>
                  <a:srgbClr val="003366"/>
                </a:solidFill>
              </a:rPr>
              <a:t>семей Владимирской области</a:t>
            </a:r>
            <a:endParaRPr lang="tr-TR" sz="1200" b="1" i="1" dirty="0">
              <a:solidFill>
                <a:srgbClr val="003366"/>
              </a:solidFill>
            </a:endParaRPr>
          </a:p>
          <a:p>
            <a:endParaRPr lang="tr-TR" i="1" dirty="0"/>
          </a:p>
        </p:txBody>
      </p:sp>
      <p:pic>
        <p:nvPicPr>
          <p:cNvPr id="13" name="Picture 11" descr="v19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4" y="5948362"/>
            <a:ext cx="1190626" cy="1071563"/>
          </a:xfrm>
          <a:prstGeom prst="rect">
            <a:avLst/>
          </a:prstGeom>
        </p:spPr>
      </p:pic>
      <p:pic>
        <p:nvPicPr>
          <p:cNvPr id="12" name="Picture 2" descr="v11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1993"/>
            <a:ext cx="5930900" cy="1905000"/>
          </a:xfrm>
          <a:prstGeom prst="rect">
            <a:avLst/>
          </a:prstGeom>
        </p:spPr>
      </p:pic>
      <p:pic>
        <p:nvPicPr>
          <p:cNvPr id="14" name="Picture 2" descr="\\brkir18\Photo\Detskaja ploschadka_18.10.2014\IMG_637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321843"/>
            <a:ext cx="2400300" cy="16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\\brkir18\Photo\Detskaja ploschadka_18.10.2014\IMG_641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352" y="3944776"/>
            <a:ext cx="2506133" cy="1671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486400" y="3998713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 smtClean="0">
                <a:solidFill>
                  <a:srgbClr val="003366"/>
                </a:solidFill>
              </a:rPr>
              <a:t>В 201</a:t>
            </a:r>
            <a:r>
              <a:rPr lang="en-US" sz="1200" b="1" i="1" dirty="0" smtClean="0">
                <a:solidFill>
                  <a:srgbClr val="003366"/>
                </a:solidFill>
              </a:rPr>
              <a:t>4</a:t>
            </a:r>
            <a:r>
              <a:rPr lang="ru-RU" sz="1200" b="1" i="1" dirty="0" smtClean="0">
                <a:solidFill>
                  <a:srgbClr val="003366"/>
                </a:solidFill>
              </a:rPr>
              <a:t> году компания «БЕКО» </a:t>
            </a:r>
            <a:r>
              <a:rPr lang="ru-RU" sz="1200" b="1" i="1" dirty="0">
                <a:solidFill>
                  <a:srgbClr val="003366"/>
                </a:solidFill>
              </a:rPr>
              <a:t> </a:t>
            </a:r>
            <a:r>
              <a:rPr lang="ru-RU" sz="1200" b="1" i="1" dirty="0" smtClean="0">
                <a:solidFill>
                  <a:srgbClr val="003366"/>
                </a:solidFill>
              </a:rPr>
              <a:t>построила детскую площадку в </a:t>
            </a:r>
            <a:r>
              <a:rPr lang="ru-RU" sz="1200" b="1" i="1" dirty="0" err="1" smtClean="0">
                <a:solidFill>
                  <a:srgbClr val="003366"/>
                </a:solidFill>
              </a:rPr>
              <a:t>г.Киржаче</a:t>
            </a:r>
            <a:endParaRPr lang="tr-TR" sz="1200" b="1" i="1" dirty="0">
              <a:solidFill>
                <a:srgbClr val="003366"/>
              </a:solidFill>
            </a:endParaRPr>
          </a:p>
          <a:p>
            <a:endParaRPr lang="tr-TR" dirty="0"/>
          </a:p>
        </p:txBody>
      </p:sp>
      <p:pic>
        <p:nvPicPr>
          <p:cNvPr id="17" name="Picture 7" descr="\\brkir18\Photo\Detskaja ploschadka_18.10.2014\IMG_342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691359"/>
            <a:ext cx="2390751" cy="17927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445565"/>
      </p:ext>
    </p:extLst>
  </p:cSld>
  <p:clrMapOvr>
    <a:masterClrMapping/>
  </p:clrMapOvr>
  <p:transition advTm="25266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3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v11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1993"/>
            <a:ext cx="5930900" cy="1905000"/>
          </a:xfrm>
          <a:prstGeom prst="rect">
            <a:avLst/>
          </a:prstGeom>
        </p:spPr>
      </p:pic>
      <p:pic>
        <p:nvPicPr>
          <p:cNvPr id="3380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67" y="2017084"/>
            <a:ext cx="8446966" cy="41952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Freeform 3"/>
          <p:cNvSpPr/>
          <p:nvPr/>
        </p:nvSpPr>
        <p:spPr>
          <a:xfrm>
            <a:off x="381001" y="279497"/>
            <a:ext cx="168275" cy="196623"/>
          </a:xfrm>
          <a:custGeom>
            <a:avLst/>
            <a:gdLst>
              <a:gd name="connsiteX0" fmla="*/ 0 w 196037"/>
              <a:gd name="connsiteY0" fmla="*/ 156035 h 211650"/>
              <a:gd name="connsiteX1" fmla="*/ 0 w 196037"/>
              <a:gd name="connsiteY1" fmla="*/ 55552 h 211650"/>
              <a:gd name="connsiteX2" fmla="*/ 0 w 196037"/>
              <a:gd name="connsiteY2" fmla="*/ 28146 h 211650"/>
              <a:gd name="connsiteX3" fmla="*/ 43561 w 196037"/>
              <a:gd name="connsiteY3" fmla="*/ 2962 h 211650"/>
              <a:gd name="connsiteX4" fmla="*/ 67322 w 196037"/>
              <a:gd name="connsiteY4" fmla="*/ 16703 h 211650"/>
              <a:gd name="connsiteX5" fmla="*/ 154381 w 196037"/>
              <a:gd name="connsiteY5" fmla="*/ 67008 h 211650"/>
              <a:gd name="connsiteX6" fmla="*/ 178168 w 196037"/>
              <a:gd name="connsiteY6" fmla="*/ 80673 h 211650"/>
              <a:gd name="connsiteX7" fmla="*/ 178168 w 196037"/>
              <a:gd name="connsiteY7" fmla="*/ 130952 h 211650"/>
              <a:gd name="connsiteX8" fmla="*/ 154381 w 196037"/>
              <a:gd name="connsiteY8" fmla="*/ 144694 h 211650"/>
              <a:gd name="connsiteX9" fmla="*/ 67322 w 196037"/>
              <a:gd name="connsiteY9" fmla="*/ 194973 h 211650"/>
              <a:gd name="connsiteX10" fmla="*/ 43561 w 196037"/>
              <a:gd name="connsiteY10" fmla="*/ 208651 h 211650"/>
              <a:gd name="connsiteX11" fmla="*/ 0 w 196037"/>
              <a:gd name="connsiteY11" fmla="*/ 183568 h 211650"/>
              <a:gd name="connsiteX12" fmla="*/ 0 w 196037"/>
              <a:gd name="connsiteY12" fmla="*/ 156035 h 2116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</a:cxnLst>
            <a:rect l="l" t="t" r="r" b="b"/>
            <a:pathLst>
              <a:path w="196037" h="211650">
                <a:moveTo>
                  <a:pt x="0" y="156035"/>
                </a:moveTo>
                <a:lnTo>
                  <a:pt x="0" y="55552"/>
                </a:lnTo>
                <a:lnTo>
                  <a:pt x="0" y="28146"/>
                </a:lnTo>
                <a:cubicBezTo>
                  <a:pt x="0" y="434"/>
                  <a:pt x="19646" y="-10804"/>
                  <a:pt x="43561" y="2962"/>
                </a:cubicBezTo>
                <a:lnTo>
                  <a:pt x="67322" y="16703"/>
                </a:lnTo>
                <a:cubicBezTo>
                  <a:pt x="91186" y="30495"/>
                  <a:pt x="130467" y="53216"/>
                  <a:pt x="154381" y="67008"/>
                </a:cubicBezTo>
                <a:lnTo>
                  <a:pt x="178168" y="80673"/>
                </a:lnTo>
                <a:cubicBezTo>
                  <a:pt x="201993" y="94541"/>
                  <a:pt x="201993" y="117122"/>
                  <a:pt x="178168" y="130952"/>
                </a:cubicBezTo>
                <a:lnTo>
                  <a:pt x="154381" y="144694"/>
                </a:lnTo>
                <a:cubicBezTo>
                  <a:pt x="130467" y="158511"/>
                  <a:pt x="91186" y="181143"/>
                  <a:pt x="67322" y="194973"/>
                </a:cubicBezTo>
                <a:lnTo>
                  <a:pt x="43561" y="208651"/>
                </a:lnTo>
                <a:cubicBezTo>
                  <a:pt x="19646" y="222507"/>
                  <a:pt x="0" y="211153"/>
                  <a:pt x="0" y="183568"/>
                </a:cubicBezTo>
                <a:lnTo>
                  <a:pt x="0" y="156035"/>
                </a:lnTo>
              </a:path>
            </a:pathLst>
          </a:custGeom>
          <a:solidFill>
            <a:srgbClr val="FFFAD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825500" y="152748"/>
            <a:ext cx="869950" cy="46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4008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lnSpc>
                <a:spcPts val="3150"/>
              </a:lnSpc>
            </a:pPr>
            <a:r>
              <a:rPr lang="tr-TR" altLang="zh-CN" sz="25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BEKO</a:t>
            </a:r>
            <a:endParaRPr lang="en-US" altLang="zh-CN" sz="2500">
              <a:solidFill>
                <a:srgbClr val="FFFFFF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08850" y="5916563"/>
            <a:ext cx="1628775" cy="282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tr-TR" smtClean="0">
              <a:solidFill>
                <a:srgbClr val="FFFFFF"/>
              </a:solidFill>
            </a:endParaRPr>
          </a:p>
        </p:txBody>
      </p:sp>
      <p:sp>
        <p:nvSpPr>
          <p:cNvPr id="32773" name="Rectangle 15"/>
          <p:cNvSpPr>
            <a:spLocks noChangeArrowheads="1"/>
          </p:cNvSpPr>
          <p:nvPr/>
        </p:nvSpPr>
        <p:spPr bwMode="auto">
          <a:xfrm>
            <a:off x="179389" y="152748"/>
            <a:ext cx="6480175" cy="506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tr-TR" sz="28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СПОНСОРСТВО</a:t>
            </a:r>
            <a:endParaRPr lang="en-US" altLang="tr-TR" sz="2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389" y="782760"/>
            <a:ext cx="8937625" cy="1234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dirty="0">
                <a:solidFill>
                  <a:srgbClr val="1A649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БАРСЕЛОНА, Испания, 2 июля 2014 г. – Испанский ФК «Барселона» и компания «БЕКО подписали соглашение о сотрудничестве. Согласно его условиям, компания «БЕКО» становится официальным спонсором клуба на четыре года.</a:t>
            </a:r>
            <a:endParaRPr lang="tr-TR" dirty="0">
              <a:solidFill>
                <a:srgbClr val="1A649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D:\Users\c0701432\Desktop\IFA 2015 photos\Beko booth\DSC_0145++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803" y="2123235"/>
            <a:ext cx="5118198" cy="40898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64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 descr="v1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9943"/>
            <a:ext cx="5969000" cy="1689982"/>
          </a:xfrm>
          <a:prstGeom prst="rect">
            <a:avLst/>
          </a:prstGeom>
        </p:spPr>
      </p:pic>
      <p:pic>
        <p:nvPicPr>
          <p:cNvPr id="11266" name="Picture 3" descr="k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85958"/>
            <a:ext cx="2546350" cy="737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6172200" y="1503965"/>
            <a:ext cx="2544801" cy="43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187" tIns="44602" rIns="89187" bIns="44602">
            <a:spAutoFit/>
          </a:bodyPr>
          <a:lstStyle>
            <a:lvl1pPr eaLnBrk="0" hangingPunct="0">
              <a:spcBef>
                <a:spcPct val="20000"/>
              </a:spcBef>
              <a:defRPr sz="2400">
                <a:solidFill>
                  <a:srgbClr val="006EB4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1600">
                <a:solidFill>
                  <a:srgbClr val="006EB4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616A74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616A74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616A74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16A74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16A74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16A74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16A74"/>
                </a:solidFill>
                <a:latin typeface="Tahoma" pitchFamily="34" charset="0"/>
              </a:defRPr>
            </a:lvl9pPr>
          </a:lstStyle>
          <a:p>
            <a:pPr algn="r"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ru-RU" altLang="tr-TR" sz="2200" dirty="0">
                <a:solidFill>
                  <a:srgbClr val="0070C0"/>
                </a:solidFill>
                <a:latin typeface="+mj-lt"/>
              </a:rPr>
              <a:t>1926 год основания</a:t>
            </a:r>
            <a:endParaRPr lang="en-US" altLang="tr-TR" sz="22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378619" y="2947385"/>
            <a:ext cx="7632700" cy="408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87" tIns="44602" rIns="89187" bIns="44602">
            <a:spAutoFit/>
          </a:bodyPr>
          <a:lstStyle>
            <a:lvl1pPr marL="439738" indent="-342900" defTabSz="266700" eaLnBrk="0" hangingPunct="0">
              <a:tabLst>
                <a:tab pos="714375" algn="l"/>
              </a:tabLs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defTabSz="266700" eaLnBrk="0" hangingPunct="0">
              <a:tabLst>
                <a:tab pos="714375" algn="l"/>
              </a:tabLs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defTabSz="266700" eaLnBrk="0" hangingPunct="0">
              <a:tabLst>
                <a:tab pos="714375" algn="l"/>
              </a:tabLs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defTabSz="266700" eaLnBrk="0" hangingPunct="0">
              <a:tabLst>
                <a:tab pos="714375" algn="l"/>
              </a:tabLs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defTabSz="266700" eaLnBrk="0" hangingPunct="0">
              <a:tabLst>
                <a:tab pos="714375" algn="l"/>
              </a:tabLs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defTabSz="266700" eaLnBrk="0" fontAlgn="base" hangingPunct="0">
              <a:spcBef>
                <a:spcPct val="0"/>
              </a:spcBef>
              <a:spcAft>
                <a:spcPct val="0"/>
              </a:spcAft>
              <a:tabLst>
                <a:tab pos="714375" algn="l"/>
              </a:tabLs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defTabSz="266700" eaLnBrk="0" fontAlgn="base" hangingPunct="0">
              <a:spcBef>
                <a:spcPct val="0"/>
              </a:spcBef>
              <a:spcAft>
                <a:spcPct val="0"/>
              </a:spcAft>
              <a:tabLst>
                <a:tab pos="714375" algn="l"/>
              </a:tabLs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defTabSz="266700" eaLnBrk="0" fontAlgn="base" hangingPunct="0">
              <a:spcBef>
                <a:spcPct val="0"/>
              </a:spcBef>
              <a:spcAft>
                <a:spcPct val="0"/>
              </a:spcAft>
              <a:tabLst>
                <a:tab pos="714375" algn="l"/>
              </a:tabLs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defTabSz="266700" eaLnBrk="0" fontAlgn="base" hangingPunct="0">
              <a:spcBef>
                <a:spcPct val="0"/>
              </a:spcBef>
              <a:spcAft>
                <a:spcPct val="0"/>
              </a:spcAft>
              <a:tabLst>
                <a:tab pos="714375" algn="l"/>
              </a:tabLs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ru-RU" altLang="tr-TR" sz="2200" dirty="0">
                <a:solidFill>
                  <a:srgbClr val="0070C0"/>
                </a:solidFill>
                <a:latin typeface="+mj-lt"/>
                <a:cs typeface="+mn-cs"/>
              </a:rPr>
              <a:t>Объединяет </a:t>
            </a:r>
            <a:r>
              <a:rPr lang="en-US" altLang="tr-TR" sz="2200" dirty="0">
                <a:solidFill>
                  <a:srgbClr val="0070C0"/>
                </a:solidFill>
                <a:latin typeface="+mj-lt"/>
                <a:cs typeface="+mn-cs"/>
              </a:rPr>
              <a:t>1</a:t>
            </a:r>
            <a:r>
              <a:rPr lang="ru-RU" altLang="tr-TR" sz="2200" dirty="0">
                <a:solidFill>
                  <a:srgbClr val="0070C0"/>
                </a:solidFill>
                <a:latin typeface="+mj-lt"/>
                <a:cs typeface="+mn-cs"/>
              </a:rPr>
              <a:t>1</a:t>
            </a:r>
            <a:r>
              <a:rPr lang="en-US" altLang="tr-TR" sz="2200" dirty="0">
                <a:solidFill>
                  <a:srgbClr val="0070C0"/>
                </a:solidFill>
                <a:latin typeface="+mj-lt"/>
                <a:cs typeface="+mn-cs"/>
              </a:rPr>
              <a:t>7</a:t>
            </a:r>
            <a:r>
              <a:rPr lang="ru-RU" altLang="tr-TR" sz="2200" dirty="0">
                <a:solidFill>
                  <a:srgbClr val="0070C0"/>
                </a:solidFill>
                <a:latin typeface="+mj-lt"/>
                <a:cs typeface="+mn-cs"/>
              </a:rPr>
              <a:t> </a:t>
            </a:r>
            <a:r>
              <a:rPr lang="ru-RU" altLang="tr-TR" sz="2200" dirty="0" smtClean="0">
                <a:solidFill>
                  <a:srgbClr val="0070C0"/>
                </a:solidFill>
                <a:latin typeface="+mj-lt"/>
                <a:cs typeface="+mn-cs"/>
              </a:rPr>
              <a:t>компаний</a:t>
            </a:r>
            <a:r>
              <a:rPr lang="en-US" altLang="tr-TR" sz="2200" dirty="0" smtClean="0">
                <a:solidFill>
                  <a:srgbClr val="0070C0"/>
                </a:solidFill>
                <a:latin typeface="+mj-lt"/>
                <a:cs typeface="+mn-cs"/>
              </a:rPr>
              <a:t> </a:t>
            </a:r>
            <a:r>
              <a:rPr lang="ru-RU" altLang="tr-TR" sz="2200" dirty="0" smtClean="0">
                <a:solidFill>
                  <a:srgbClr val="0070C0"/>
                </a:solidFill>
                <a:latin typeface="+mj-lt"/>
                <a:cs typeface="+mn-cs"/>
              </a:rPr>
              <a:t>в 27 странах мира</a:t>
            </a:r>
            <a:r>
              <a:rPr lang="en-US" altLang="tr-TR" sz="2200" dirty="0" smtClean="0">
                <a:solidFill>
                  <a:srgbClr val="0070C0"/>
                </a:solidFill>
                <a:latin typeface="+mj-lt"/>
                <a:cs typeface="+mn-cs"/>
              </a:rPr>
              <a:t>;</a:t>
            </a:r>
            <a:endParaRPr lang="ru-RU" altLang="tr-TR" sz="2200" dirty="0">
              <a:solidFill>
                <a:srgbClr val="0070C0"/>
              </a:solidFill>
              <a:latin typeface="+mj-lt"/>
              <a:cs typeface="+mn-cs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ru-RU" altLang="tr-TR" sz="2200" dirty="0">
                <a:solidFill>
                  <a:srgbClr val="0070C0"/>
                </a:solidFill>
                <a:latin typeface="+mj-lt"/>
                <a:cs typeface="+mn-cs"/>
              </a:rPr>
              <a:t>81 </a:t>
            </a:r>
            <a:r>
              <a:rPr lang="en-US" altLang="tr-TR" sz="2200" dirty="0">
                <a:solidFill>
                  <a:srgbClr val="0070C0"/>
                </a:solidFill>
                <a:latin typeface="+mj-lt"/>
                <a:cs typeface="+mn-cs"/>
              </a:rPr>
              <a:t>000</a:t>
            </a:r>
            <a:r>
              <a:rPr lang="ru-RU" altLang="tr-TR" sz="2200" dirty="0">
                <a:solidFill>
                  <a:srgbClr val="0070C0"/>
                </a:solidFill>
                <a:latin typeface="+mj-lt"/>
                <a:cs typeface="+mn-cs"/>
              </a:rPr>
              <a:t> </a:t>
            </a:r>
            <a:r>
              <a:rPr lang="ru-RU" altLang="tr-TR" sz="2200" dirty="0" smtClean="0">
                <a:solidFill>
                  <a:srgbClr val="0070C0"/>
                </a:solidFill>
                <a:latin typeface="+mj-lt"/>
                <a:cs typeface="+mn-cs"/>
              </a:rPr>
              <a:t>сотрудников</a:t>
            </a:r>
            <a:r>
              <a:rPr lang="en-US" altLang="tr-TR" sz="2200" dirty="0" smtClean="0">
                <a:solidFill>
                  <a:srgbClr val="0070C0"/>
                </a:solidFill>
                <a:latin typeface="+mj-lt"/>
                <a:cs typeface="+mn-cs"/>
              </a:rPr>
              <a:t>;</a:t>
            </a:r>
            <a:endParaRPr lang="ru-RU" altLang="tr-TR" sz="2200" dirty="0">
              <a:solidFill>
                <a:srgbClr val="0070C0"/>
              </a:solidFill>
              <a:latin typeface="+mj-lt"/>
              <a:cs typeface="+mn-cs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ru-RU" altLang="tr-TR" sz="2200" dirty="0">
                <a:solidFill>
                  <a:srgbClr val="0070C0"/>
                </a:solidFill>
                <a:latin typeface="+mj-lt"/>
                <a:cs typeface="+mn-cs"/>
              </a:rPr>
              <a:t>14 </a:t>
            </a:r>
            <a:r>
              <a:rPr lang="en-US" altLang="tr-TR" sz="2200" dirty="0">
                <a:solidFill>
                  <a:srgbClr val="0070C0"/>
                </a:solidFill>
                <a:latin typeface="+mj-lt"/>
                <a:cs typeface="+mn-cs"/>
              </a:rPr>
              <a:t>000</a:t>
            </a:r>
            <a:r>
              <a:rPr lang="ru-RU" altLang="tr-TR" sz="2200" dirty="0">
                <a:solidFill>
                  <a:srgbClr val="0070C0"/>
                </a:solidFill>
                <a:latin typeface="+mj-lt"/>
                <a:cs typeface="+mn-cs"/>
              </a:rPr>
              <a:t> дилеров</a:t>
            </a:r>
            <a:r>
              <a:rPr lang="en-US" altLang="tr-TR" sz="2200" dirty="0">
                <a:solidFill>
                  <a:srgbClr val="0070C0"/>
                </a:solidFill>
                <a:latin typeface="+mj-lt"/>
                <a:cs typeface="+mn-cs"/>
              </a:rPr>
              <a:t> </a:t>
            </a:r>
            <a:r>
              <a:rPr lang="ru-RU" altLang="tr-TR" sz="2200" dirty="0">
                <a:solidFill>
                  <a:srgbClr val="0070C0"/>
                </a:solidFill>
                <a:latin typeface="+mj-lt"/>
                <a:cs typeface="+mn-cs"/>
              </a:rPr>
              <a:t>и послепродажных </a:t>
            </a:r>
            <a:r>
              <a:rPr lang="ru-RU" altLang="tr-TR" sz="2200" dirty="0" smtClean="0">
                <a:solidFill>
                  <a:srgbClr val="0070C0"/>
                </a:solidFill>
                <a:latin typeface="+mj-lt"/>
                <a:cs typeface="+mn-cs"/>
              </a:rPr>
              <a:t>сервисов</a:t>
            </a:r>
            <a:r>
              <a:rPr lang="en-US" altLang="tr-TR" sz="2200" dirty="0" smtClean="0">
                <a:solidFill>
                  <a:srgbClr val="0070C0"/>
                </a:solidFill>
                <a:latin typeface="+mj-lt"/>
                <a:cs typeface="+mn-cs"/>
              </a:rPr>
              <a:t>;</a:t>
            </a:r>
            <a:r>
              <a:rPr lang="ru-RU" altLang="tr-TR" sz="2200" dirty="0" smtClean="0">
                <a:solidFill>
                  <a:srgbClr val="0070C0"/>
                </a:solidFill>
                <a:latin typeface="+mj-lt"/>
                <a:cs typeface="+mn-cs"/>
              </a:rPr>
              <a:t> </a:t>
            </a:r>
            <a:endParaRPr lang="ru-RU" altLang="tr-TR" sz="2200" dirty="0">
              <a:solidFill>
                <a:srgbClr val="0070C0"/>
              </a:solidFill>
              <a:latin typeface="+mj-lt"/>
              <a:cs typeface="+mn-cs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ru-RU" altLang="tr-TR" sz="2200" dirty="0">
                <a:solidFill>
                  <a:srgbClr val="0070C0"/>
                </a:solidFill>
                <a:latin typeface="+mj-lt"/>
                <a:cs typeface="+mn-cs"/>
              </a:rPr>
              <a:t>Входит в  список </a:t>
            </a:r>
            <a:r>
              <a:rPr lang="en-US" altLang="tr-TR" sz="2200" dirty="0">
                <a:solidFill>
                  <a:srgbClr val="0070C0"/>
                </a:solidFill>
                <a:latin typeface="+mj-lt"/>
                <a:cs typeface="+mn-cs"/>
              </a:rPr>
              <a:t>500 </a:t>
            </a:r>
            <a:r>
              <a:rPr lang="ru-RU" altLang="tr-TR" sz="2200" dirty="0">
                <a:solidFill>
                  <a:srgbClr val="0070C0"/>
                </a:solidFill>
                <a:latin typeface="+mj-lt"/>
                <a:cs typeface="+mn-cs"/>
              </a:rPr>
              <a:t>крупнейших мировых  компаний журнала </a:t>
            </a:r>
            <a:r>
              <a:rPr lang="en-US" altLang="tr-TR" sz="2200" dirty="0" smtClean="0">
                <a:solidFill>
                  <a:srgbClr val="0070C0"/>
                </a:solidFill>
                <a:latin typeface="+mj-lt"/>
                <a:cs typeface="+mn-cs"/>
              </a:rPr>
              <a:t>FORBES; </a:t>
            </a:r>
            <a:endParaRPr lang="ru-RU" altLang="tr-TR" sz="2200" dirty="0">
              <a:solidFill>
                <a:srgbClr val="0070C0"/>
              </a:solidFill>
              <a:latin typeface="+mj-lt"/>
              <a:cs typeface="+mn-cs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ru-RU" altLang="tr-TR" sz="2200" dirty="0">
                <a:solidFill>
                  <a:srgbClr val="0070C0"/>
                </a:solidFill>
                <a:latin typeface="+mj-lt"/>
                <a:cs typeface="+mn-cs"/>
              </a:rPr>
              <a:t>Общий товарооборот более €40 </a:t>
            </a:r>
            <a:r>
              <a:rPr lang="ru-RU" altLang="tr-TR" sz="2200" dirty="0" smtClean="0">
                <a:solidFill>
                  <a:srgbClr val="0070C0"/>
                </a:solidFill>
                <a:latin typeface="+mj-lt"/>
                <a:cs typeface="+mn-cs"/>
              </a:rPr>
              <a:t>млрд</a:t>
            </a:r>
            <a:r>
              <a:rPr lang="ru-RU" altLang="tr-TR" sz="2200" dirty="0">
                <a:solidFill>
                  <a:srgbClr val="0070C0"/>
                </a:solidFill>
                <a:latin typeface="+mj-lt"/>
                <a:cs typeface="+mn-cs"/>
              </a:rPr>
              <a:t>;</a:t>
            </a:r>
            <a:endParaRPr lang="ru-RU" altLang="tr-TR" sz="2200" dirty="0" smtClean="0">
              <a:solidFill>
                <a:srgbClr val="0070C0"/>
              </a:solidFill>
              <a:latin typeface="+mj-lt"/>
              <a:cs typeface="+mn-cs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ru-RU" sz="2200" dirty="0">
                <a:solidFill>
                  <a:srgbClr val="0070C0"/>
                </a:solidFill>
                <a:latin typeface="+mj-lt"/>
                <a:cs typeface="+mn-cs"/>
              </a:rPr>
              <a:t>Крупнейший инвестиционный холдинг Турции. Общий совокупный доход ,составляет около 8 % от ВВП Турции. Экспорт холдинга составляет 10 % от общего объёма экспорта </a:t>
            </a:r>
            <a:r>
              <a:rPr lang="ru-RU" sz="2200" dirty="0" smtClean="0">
                <a:solidFill>
                  <a:srgbClr val="0070C0"/>
                </a:solidFill>
                <a:latin typeface="+mj-lt"/>
                <a:cs typeface="+mn-cs"/>
              </a:rPr>
              <a:t>Турции.</a:t>
            </a:r>
            <a:endParaRPr lang="ru-RU" sz="2200" dirty="0">
              <a:solidFill>
                <a:srgbClr val="0070C0"/>
              </a:solidFill>
              <a:latin typeface="+mj-lt"/>
              <a:cs typeface="+mn-cs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endParaRPr lang="tr-TR" altLang="tr-TR" sz="2200" dirty="0">
              <a:solidFill>
                <a:srgbClr val="0070C0"/>
              </a:solidFill>
              <a:latin typeface="+mj-lt"/>
              <a:cs typeface="+mn-cs"/>
            </a:endParaRPr>
          </a:p>
        </p:txBody>
      </p:sp>
      <p:sp>
        <p:nvSpPr>
          <p:cNvPr id="11269" name="Text Box 8"/>
          <p:cNvSpPr txBox="1">
            <a:spLocks noChangeArrowheads="1"/>
          </p:cNvSpPr>
          <p:nvPr/>
        </p:nvSpPr>
        <p:spPr bwMode="auto">
          <a:xfrm>
            <a:off x="1946275" y="1942714"/>
            <a:ext cx="3032125" cy="78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87" tIns="44602" rIns="89187" bIns="446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tr-TR" sz="2200" b="1" i="1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Вехби</a:t>
            </a:r>
            <a:r>
              <a:rPr lang="ru-RU" altLang="tr-TR" sz="2200" b="1" i="1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  <a:r>
              <a:rPr lang="ru-RU" altLang="tr-TR" sz="2200" b="1" i="1" dirty="0" err="1">
                <a:solidFill>
                  <a:srgbClr val="FF0000"/>
                </a:solidFill>
                <a:latin typeface="Times New Roman" pitchFamily="18" charset="0"/>
                <a:cs typeface="+mn-cs"/>
              </a:rPr>
              <a:t>Коч</a:t>
            </a:r>
            <a:r>
              <a:rPr lang="ru-RU" altLang="tr-TR" sz="2200" b="1" i="1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 </a:t>
            </a:r>
          </a:p>
          <a:p>
            <a:pPr eaLnBrk="1" hangingPunct="1"/>
            <a:r>
              <a:rPr lang="ru-RU" altLang="tr-TR" sz="2200" b="1" i="1" dirty="0">
                <a:solidFill>
                  <a:srgbClr val="FF0000"/>
                </a:solidFill>
                <a:latin typeface="Times New Roman" pitchFamily="18" charset="0"/>
                <a:cs typeface="+mn-cs"/>
              </a:rPr>
              <a:t>основатель компании</a:t>
            </a:r>
            <a:endParaRPr lang="en-US" altLang="tr-TR" sz="2200" b="1" i="1" dirty="0">
              <a:solidFill>
                <a:srgbClr val="FF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1270" name="Rectangle 11">
            <a:hlinkClick r:id="rId4"/>
          </p:cNvPr>
          <p:cNvSpPr>
            <a:spLocks noChangeArrowheads="1"/>
          </p:cNvSpPr>
          <p:nvPr/>
        </p:nvSpPr>
        <p:spPr bwMode="auto">
          <a:xfrm>
            <a:off x="19" y="-188712"/>
            <a:ext cx="9144000" cy="37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187" tIns="44602" rIns="89187" bIns="44602" anchor="ctr">
            <a:spAutoFit/>
          </a:bodyPr>
          <a:lstStyle/>
          <a:p>
            <a:endParaRPr lang="tr-TR" altLang="tr-TR" sz="1800">
              <a:solidFill>
                <a:srgbClr val="3D8ECE"/>
              </a:solidFill>
              <a:latin typeface="Arial" charset="0"/>
              <a:cs typeface="Arial" charset="0"/>
            </a:endParaRPr>
          </a:p>
        </p:txBody>
      </p:sp>
      <p:sp>
        <p:nvSpPr>
          <p:cNvPr id="11271" name="Rectangle 12">
            <a:hlinkClick r:id="rId4"/>
          </p:cNvPr>
          <p:cNvSpPr>
            <a:spLocks noChangeArrowheads="1"/>
          </p:cNvSpPr>
          <p:nvPr/>
        </p:nvSpPr>
        <p:spPr bwMode="auto">
          <a:xfrm>
            <a:off x="152404" y="-32714"/>
            <a:ext cx="9144000" cy="37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187" tIns="44602" rIns="89187" bIns="44602" anchor="ctr">
            <a:spAutoFit/>
          </a:bodyPr>
          <a:lstStyle/>
          <a:p>
            <a:endParaRPr lang="tr-TR" altLang="tr-TR" sz="1800">
              <a:solidFill>
                <a:srgbClr val="3D8ECE"/>
              </a:solidFill>
              <a:latin typeface="Arial" charset="0"/>
              <a:cs typeface="Arial" charset="0"/>
            </a:endParaRPr>
          </a:p>
        </p:txBody>
      </p:sp>
      <p:pic>
        <p:nvPicPr>
          <p:cNvPr id="11273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2301"/>
            <a:ext cx="1657346" cy="2209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26" descr="ko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3" y="6189648"/>
            <a:ext cx="1763712" cy="56386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320515"/>
      </p:ext>
    </p:extLst>
  </p:cSld>
  <p:clrMapOvr>
    <a:masterClrMapping/>
  </p:clrMapOvr>
  <p:transition advTm="16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/>
      <p:bldP spid="1126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42889" y="134874"/>
            <a:ext cx="8505825" cy="42737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800" kern="12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УЧАСТИЕ В ОЛИМПИАДЕ «СОЧИ 2014»</a:t>
            </a:r>
            <a:endParaRPr lang="tr-TR" sz="2800" kern="12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1138" name="Picture 2" descr="\\brmos04\moscow-public\TEMP\SAM_02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091607"/>
            <a:ext cx="4113712" cy="31581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1" name="Picture 5" descr="\\brmos04\moscow-public\TEMP\SAM_03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443162"/>
            <a:ext cx="4434509" cy="34044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v1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4" y="5948362"/>
            <a:ext cx="1190626" cy="1071563"/>
          </a:xfrm>
          <a:prstGeom prst="rect">
            <a:avLst/>
          </a:prstGeom>
        </p:spPr>
      </p:pic>
      <p:pic>
        <p:nvPicPr>
          <p:cNvPr id="6" name="Picture 2" descr="v11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1993"/>
            <a:ext cx="59309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0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21438"/>
            <a:ext cx="7788115" cy="729908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Отдыхаем и работаем вместе!</a:t>
            </a:r>
            <a:endParaRPr lang="tr-TR" sz="1800" b="1" dirty="0">
              <a:solidFill>
                <a:srgbClr val="003366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294967295"/>
          </p:nvPr>
        </p:nvSpPr>
        <p:spPr>
          <a:xfrm>
            <a:off x="0" y="6532430"/>
            <a:ext cx="1676400" cy="46799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tr-TR" smtClean="0"/>
              <a:t> 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891004" y="121438"/>
            <a:ext cx="268022" cy="283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3333"/>
                </a:solidFill>
              </a:rPr>
              <a:t>2</a:t>
            </a:r>
            <a:endParaRPr lang="tr-TR" sz="1200" dirty="0">
              <a:solidFill>
                <a:srgbClr val="333333"/>
              </a:solidFill>
            </a:endParaRPr>
          </a:p>
        </p:txBody>
      </p:sp>
      <p:pic>
        <p:nvPicPr>
          <p:cNvPr id="8" name="Picture 2" descr="v1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9" y="5114925"/>
            <a:ext cx="5930900" cy="1905000"/>
          </a:xfrm>
          <a:prstGeom prst="rect">
            <a:avLst/>
          </a:prstGeom>
        </p:spPr>
      </p:pic>
      <p:pic>
        <p:nvPicPr>
          <p:cNvPr id="9" name="Picture 11" descr="v1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4" y="5948362"/>
            <a:ext cx="1190626" cy="1071563"/>
          </a:xfrm>
          <a:prstGeom prst="rect">
            <a:avLst/>
          </a:prstGeom>
        </p:spPr>
      </p:pic>
      <p:pic>
        <p:nvPicPr>
          <p:cNvPr id="10" name="Picture 5" descr="\\brkir04\Kir-Public\TEMP\Nosova\01\IMG_47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3" y="810157"/>
            <a:ext cx="2870198" cy="1911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\\brkir04\Kir-Public\TEMP\Nosova\День Семьи 2014\IMG_46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69595"/>
            <a:ext cx="2981326" cy="19875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\\brkir18\Photo\Cубботник_30.05.2014\IMG_39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848" y="851345"/>
            <a:ext cx="2743333" cy="1828800"/>
          </a:xfrm>
          <a:prstGeom prst="round2DiagRect">
            <a:avLst/>
          </a:prstGeom>
          <a:noFill/>
          <a:ln w="984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38200" y="5491163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003366"/>
                </a:solidFill>
              </a:rPr>
              <a:t>День семьи-ежегодный веселый праздник на природе</a:t>
            </a:r>
            <a:endParaRPr lang="tr-TR" sz="1600" b="1" i="1" dirty="0">
              <a:solidFill>
                <a:srgbClr val="00336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0" y="5643562"/>
            <a:ext cx="3216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i="1" dirty="0" smtClean="0">
                <a:solidFill>
                  <a:srgbClr val="003366"/>
                </a:solidFill>
              </a:rPr>
              <a:t>Зеленый субботник– сажаем цветы и деревья</a:t>
            </a:r>
            <a:endParaRPr lang="tr-TR" sz="1600" b="1" i="1" dirty="0">
              <a:solidFill>
                <a:srgbClr val="003366"/>
              </a:solidFill>
            </a:endParaRPr>
          </a:p>
        </p:txBody>
      </p:sp>
      <p:pic>
        <p:nvPicPr>
          <p:cNvPr id="17" name="Picture 4" descr="\\brkir04\Kir-Public\TEMP\Nosova\01\IMG_478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753" y="3662362"/>
            <a:ext cx="2730500" cy="18194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\\brkir18\Photo\Cубботник_30.05.2014\IMG_396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270" y="2062162"/>
            <a:ext cx="2980601" cy="1987551"/>
          </a:xfrm>
          <a:prstGeom prst="round2DiagRect">
            <a:avLst/>
          </a:prstGeom>
          <a:noFill/>
          <a:ln w="793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\\brkir18\Photo\Cубботник_30.05.2014\IMG_391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433762"/>
            <a:ext cx="3178787" cy="2119088"/>
          </a:xfrm>
          <a:prstGeom prst="round2DiagRect">
            <a:avLst/>
          </a:prstGeom>
          <a:noFill/>
          <a:ln w="857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785139"/>
      </p:ext>
    </p:extLst>
  </p:cSld>
  <p:clrMapOvr>
    <a:masterClrMapping/>
  </p:clrMapOvr>
  <p:transition advTm="1425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21437"/>
            <a:ext cx="9159026" cy="97663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Внутренняя коммуникация - Корпоративный журнал</a:t>
            </a:r>
            <a:endParaRPr lang="tr-TR" sz="3600" b="1" dirty="0">
              <a:solidFill>
                <a:srgbClr val="003366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294967295"/>
          </p:nvPr>
        </p:nvSpPr>
        <p:spPr>
          <a:xfrm>
            <a:off x="0" y="6532430"/>
            <a:ext cx="1676400" cy="46799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tr-TR" smtClean="0"/>
              <a:t> 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891004" y="121438"/>
            <a:ext cx="268022" cy="283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3333"/>
                </a:solidFill>
              </a:rPr>
              <a:t>2</a:t>
            </a:r>
            <a:endParaRPr lang="tr-TR" sz="1200" dirty="0">
              <a:solidFill>
                <a:srgbClr val="333333"/>
              </a:solidFill>
            </a:endParaRPr>
          </a:p>
        </p:txBody>
      </p:sp>
      <p:pic>
        <p:nvPicPr>
          <p:cNvPr id="8" name="Picture 2" descr="v1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4925"/>
            <a:ext cx="5930900" cy="1905000"/>
          </a:xfrm>
          <a:prstGeom prst="rect">
            <a:avLst/>
          </a:prstGeom>
        </p:spPr>
      </p:pic>
      <p:pic>
        <p:nvPicPr>
          <p:cNvPr id="9" name="Picture 11" descr="v1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4" y="5948362"/>
            <a:ext cx="1190626" cy="107156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66825"/>
            <a:ext cx="4800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83068"/>
      </p:ext>
    </p:extLst>
  </p:cSld>
  <p:clrMapOvr>
    <a:masterClrMapping/>
  </p:clrMapOvr>
  <p:transition advTm="14406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0" y="6532430"/>
            <a:ext cx="1676400" cy="46799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tr-TR" smtClean="0"/>
              <a:t> 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93675"/>
            <a:ext cx="8162925" cy="103505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Спортивный комплекс на территории завода</a:t>
            </a:r>
            <a:endParaRPr lang="tr-TR" sz="3600" b="1" dirty="0">
              <a:solidFill>
                <a:srgbClr val="00336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7762"/>
            <a:ext cx="3223330" cy="21813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95762"/>
            <a:ext cx="3200400" cy="21850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 descr="v11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4925"/>
            <a:ext cx="5930900" cy="1905000"/>
          </a:xfrm>
          <a:prstGeom prst="rect">
            <a:avLst/>
          </a:prstGeom>
        </p:spPr>
      </p:pic>
      <p:pic>
        <p:nvPicPr>
          <p:cNvPr id="10" name="Picture 11" descr="v19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4" y="5948362"/>
            <a:ext cx="1190626" cy="1071563"/>
          </a:xfrm>
          <a:prstGeom prst="rect">
            <a:avLst/>
          </a:prstGeom>
        </p:spPr>
      </p:pic>
      <p:pic>
        <p:nvPicPr>
          <p:cNvPr id="1026" name="Picture 2" descr="C:\Users\Admin\Downloads\футбол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57400" y="1681162"/>
            <a:ext cx="5829300" cy="3886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084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1056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57562"/>
            <a:ext cx="4030210" cy="324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58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85962"/>
            <a:ext cx="387504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43" y="3275965"/>
            <a:ext cx="8162925" cy="46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955" y="19802"/>
            <a:ext cx="8856663" cy="1419670"/>
          </a:xfrm>
          <a:prstGeom prst="rect">
            <a:avLst/>
          </a:prstGeom>
        </p:spPr>
        <p:txBody>
          <a:bodyPr lIns="89187" tIns="44602" rIns="89187" bIns="44602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НА ЗАВОДЕ «БЕКО»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dirty="0">
                <a:solidFill>
                  <a:srgbClr val="0070C0"/>
                </a:solidFill>
                <a:latin typeface="Tahoma" pitchFamily="34" charset="0"/>
                <a:cs typeface="Times New Roman" pitchFamily="18" charset="0"/>
              </a:rPr>
              <a:t>УСПЕШНО ВНЕДРЯЕТСЯ</a:t>
            </a:r>
            <a:endParaRPr lang="en-US" dirty="0">
              <a:solidFill>
                <a:srgbClr val="0070C0"/>
              </a:solidFill>
              <a:latin typeface="Tahoma" pitchFamily="34" charset="0"/>
              <a:cs typeface="Times New Roman" pitchFamily="18" charset="0"/>
            </a:endParaRPr>
          </a:p>
          <a:p>
            <a:pPr algn="ctr">
              <a:defRPr/>
            </a:pPr>
            <a:endParaRPr lang="ru-RU" sz="1800" dirty="0">
              <a:solidFill>
                <a:srgbClr val="0070C0"/>
              </a:solidFill>
              <a:latin typeface="Tahoma" pitchFamily="34" charset="0"/>
            </a:endParaRPr>
          </a:p>
          <a:p>
            <a:pPr algn="ctr">
              <a:defRPr/>
            </a:pPr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НОВЕЙШАЯ СИСТЕМА </a:t>
            </a:r>
            <a:r>
              <a:rPr lang="ru-RU" sz="1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Система</a:t>
            </a:r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tr-TR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TPM (Total </a:t>
            </a:r>
            <a:r>
              <a:rPr lang="tr-TR" sz="1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Productive</a:t>
            </a:r>
            <a:r>
              <a:rPr lang="tr-TR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tr-TR" sz="1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Maintenance</a:t>
            </a:r>
            <a:r>
              <a:rPr lang="tr-TR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) — </a:t>
            </a:r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Всеобщий уход за оборудованием</a:t>
            </a:r>
          </a:p>
        </p:txBody>
      </p:sp>
      <p:pic>
        <p:nvPicPr>
          <p:cNvPr id="44041" name="Picture 9" descr="D:\Users\br202281\Desktop\ВЕКО_№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376362"/>
            <a:ext cx="3161844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2042" y="5352670"/>
            <a:ext cx="3671888" cy="599618"/>
          </a:xfrm>
          <a:prstGeom prst="rect">
            <a:avLst/>
          </a:prstGeom>
          <a:noFill/>
        </p:spPr>
        <p:txBody>
          <a:bodyPr lIns="89187" tIns="44602" rIns="89187" bIns="44602">
            <a:spAutoFit/>
          </a:bodyPr>
          <a:lstStyle>
            <a:lvl1pPr eaLnBrk="0" hangingPunct="0">
              <a:defRPr sz="2800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eaLnBrk="0" hangingPunct="0">
              <a:defRPr sz="2800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eaLnBrk="0" hangingPunct="0">
              <a:defRPr sz="2800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eaLnBrk="0" hangingPunct="0">
              <a:defRPr sz="2800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eaLnBrk="0" hangingPunct="0">
              <a:defRPr sz="2800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r" eaLnBrk="1" hangingPunct="1">
              <a:defRPr/>
            </a:pPr>
            <a:r>
              <a:rPr lang="ru-RU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Сделаем лучше</a:t>
            </a: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  <a:endParaRPr lang="tr-TR" dirty="0" smtClean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" name="Picture 13" descr="v1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472" y="6178626"/>
            <a:ext cx="889000" cy="818992"/>
          </a:xfrm>
          <a:prstGeom prst="rect">
            <a:avLst/>
          </a:prstGeom>
        </p:spPr>
      </p:pic>
      <p:pic>
        <p:nvPicPr>
          <p:cNvPr id="12" name="Picture 14" descr="v11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3972"/>
            <a:ext cx="5969000" cy="168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07439"/>
      </p:ext>
    </p:extLst>
  </p:cSld>
  <p:clrMapOvr>
    <a:masterClrMapping/>
  </p:clrMapOvr>
  <p:transition advTm="1420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58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5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v18 copy-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23076"/>
            <a:ext cx="3770313" cy="239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v1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20434"/>
            <a:ext cx="889000" cy="79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Текст 2"/>
          <p:cNvSpPr txBox="1">
            <a:spLocks/>
          </p:cNvSpPr>
          <p:nvPr/>
        </p:nvSpPr>
        <p:spPr bwMode="auto">
          <a:xfrm>
            <a:off x="330200" y="856366"/>
            <a:ext cx="8624888" cy="589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endParaRPr lang="en-US" altLang="en-US" sz="2800" b="1" dirty="0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4105" name="TextBox 1"/>
          <p:cNvSpPr txBox="1">
            <a:spLocks noChangeArrowheads="1"/>
          </p:cNvSpPr>
          <p:nvPr/>
        </p:nvSpPr>
        <p:spPr bwMode="auto">
          <a:xfrm>
            <a:off x="2133600" y="4500562"/>
            <a:ext cx="45095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solidFill>
                  <a:srgbClr val="FF0000"/>
                </a:solidFill>
                <a:latin typeface="Tahoma" pitchFamily="34" charset="0"/>
              </a:rPr>
              <a:t>2013 </a:t>
            </a:r>
            <a:r>
              <a:rPr lang="ru-RU" altLang="en-US" sz="1600" b="1" dirty="0" smtClean="0">
                <a:solidFill>
                  <a:srgbClr val="FF0000"/>
                </a:solidFill>
                <a:latin typeface="Tahoma" pitchFamily="34" charset="0"/>
              </a:rPr>
              <a:t>год</a:t>
            </a:r>
            <a:r>
              <a:rPr lang="en-US" altLang="en-US" sz="1600" dirty="0" smtClean="0">
                <a:solidFill>
                  <a:srgbClr val="FF0000"/>
                </a:solidFill>
                <a:latin typeface="Tahoma" pitchFamily="34" charset="0"/>
              </a:rPr>
              <a:t>: 20</a:t>
            </a:r>
            <a:r>
              <a:rPr lang="ru-RU" altLang="en-US" sz="1600" dirty="0" smtClean="0">
                <a:solidFill>
                  <a:srgbClr val="FF0000"/>
                </a:solidFill>
                <a:latin typeface="Tahoma" pitchFamily="34" charset="0"/>
              </a:rPr>
              <a:t>8</a:t>
            </a:r>
            <a:r>
              <a:rPr lang="en-US" altLang="en-US" sz="16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ru-RU" altLang="en-US" sz="1600" dirty="0" smtClean="0">
                <a:solidFill>
                  <a:srgbClr val="FF0000"/>
                </a:solidFill>
                <a:latin typeface="Tahoma" pitchFamily="34" charset="0"/>
              </a:rPr>
              <a:t>работников прошли обучение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solidFill>
                  <a:srgbClr val="FF0000"/>
                </a:solidFill>
                <a:latin typeface="Tahoma" pitchFamily="34" charset="0"/>
              </a:rPr>
              <a:t>2014 </a:t>
            </a:r>
            <a:r>
              <a:rPr lang="ru-RU" altLang="en-US" sz="1600" b="1" dirty="0" smtClean="0">
                <a:solidFill>
                  <a:srgbClr val="FF0000"/>
                </a:solidFill>
                <a:latin typeface="Tahoma" pitchFamily="34" charset="0"/>
              </a:rPr>
              <a:t>год</a:t>
            </a:r>
            <a:r>
              <a:rPr lang="en-US" altLang="en-US" sz="1600" dirty="0" smtClean="0">
                <a:solidFill>
                  <a:srgbClr val="FF0000"/>
                </a:solidFill>
                <a:latin typeface="Tahoma" pitchFamily="34" charset="0"/>
              </a:rPr>
              <a:t>: 24</a:t>
            </a:r>
            <a:r>
              <a:rPr lang="ru-RU" altLang="en-US" sz="1600" dirty="0" smtClean="0">
                <a:solidFill>
                  <a:srgbClr val="FF0000"/>
                </a:solidFill>
                <a:latin typeface="Tahoma" pitchFamily="34" charset="0"/>
              </a:rPr>
              <a:t>8</a:t>
            </a:r>
            <a:r>
              <a:rPr lang="en-US" altLang="en-US" sz="16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ru-RU" altLang="en-US" sz="1600" dirty="0" smtClean="0">
                <a:solidFill>
                  <a:srgbClr val="FF0000"/>
                </a:solidFill>
                <a:latin typeface="Tahoma" pitchFamily="34" charset="0"/>
              </a:rPr>
              <a:t>работников</a:t>
            </a:r>
            <a:r>
              <a:rPr lang="en-US" altLang="en-US" sz="16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ru-RU" altLang="en-US" sz="1600" dirty="0" smtClean="0">
                <a:solidFill>
                  <a:srgbClr val="FF0000"/>
                </a:solidFill>
                <a:latin typeface="Tahoma" pitchFamily="34" charset="0"/>
              </a:rPr>
              <a:t>прошли обучение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en-US" sz="1600" b="1" dirty="0" smtClean="0">
                <a:solidFill>
                  <a:srgbClr val="FF0000"/>
                </a:solidFill>
                <a:latin typeface="Tahoma" pitchFamily="34" charset="0"/>
              </a:rPr>
              <a:t>2015 год: </a:t>
            </a:r>
            <a:r>
              <a:rPr lang="ru-RU" altLang="en-US" sz="1600" dirty="0" smtClean="0">
                <a:solidFill>
                  <a:srgbClr val="FF0000"/>
                </a:solidFill>
                <a:latin typeface="Tahoma" pitchFamily="34" charset="0"/>
              </a:rPr>
              <a:t>489 работников прошли обучение</a:t>
            </a:r>
            <a:endParaRPr lang="tr-TR" altLang="en-US" sz="1600" dirty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53408" y="193675"/>
            <a:ext cx="8162925" cy="1035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003366"/>
                </a:solidFill>
                <a:latin typeface="+mn-lt"/>
                <a:ea typeface="+mn-ea"/>
                <a:cs typeface="+mn-cs"/>
              </a:rPr>
              <a:t>БЕКО АКАДЕМИЯ: центр обучения сотрудников</a:t>
            </a:r>
            <a:endParaRPr lang="tr-TR" sz="3600" b="1" dirty="0">
              <a:solidFill>
                <a:srgbClr val="00336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8" descr="image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95387"/>
            <a:ext cx="3639533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imag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1300162"/>
            <a:ext cx="4391025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510786"/>
      </p:ext>
    </p:extLst>
  </p:cSld>
  <p:clrMapOvr>
    <a:masterClrMapping/>
  </p:clrMapOvr>
  <p:transition advTm="28078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421" y="378553"/>
            <a:ext cx="8162925" cy="598582"/>
          </a:xfrm>
        </p:spPr>
        <p:txBody>
          <a:bodyPr/>
          <a:lstStyle/>
          <a:p>
            <a:pPr lvl="0" algn="ctr"/>
            <a:r>
              <a:rPr lang="ru-RU" sz="32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Обращайтесь по адресу:</a:t>
            </a:r>
            <a:endParaRPr lang="ru-RU" sz="3200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5421" y="1373111"/>
            <a:ext cx="8460630" cy="4541826"/>
          </a:xfrm>
        </p:spPr>
        <p:txBody>
          <a:bodyPr>
            <a:normAutofit/>
          </a:bodyPr>
          <a:lstStyle/>
          <a:p>
            <a:pPr marL="0" lvl="0" indent="0">
              <a:buNone/>
              <a:defRPr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Россия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Владимирская обл.,</a:t>
            </a:r>
          </a:p>
          <a:p>
            <a:pPr marL="0" lvl="0" indent="0">
              <a:buNone/>
              <a:defRPr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Киржачский р-н, МСП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Першинское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0" lvl="0" indent="0">
              <a:buNone/>
              <a:defRPr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Фёдоровское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ул. Сельская, д.49</a:t>
            </a:r>
          </a:p>
          <a:p>
            <a:pPr marL="0" lvl="0" indent="0">
              <a:buNone/>
              <a:defRPr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Отдел кадров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r">
              <a:buNone/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Трудоустройство на постоянной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основе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или с целью прохождения практики: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r">
              <a:buNone/>
              <a:defRPr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Тел.:8(49237)2-61-10; 8(49237)2-61-12;</a:t>
            </a:r>
          </a:p>
          <a:p>
            <a:pPr marL="0" lvl="0" indent="0" algn="r">
              <a:buNone/>
              <a:defRPr/>
            </a:pPr>
            <a:r>
              <a:rPr lang="en-US" sz="2400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irina.chudova@beko.ru</a:t>
            </a:r>
            <a:endParaRPr lang="ru-RU" sz="2400" b="1" u="sng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r">
              <a:buNone/>
              <a:defRPr/>
            </a:pPr>
            <a:r>
              <a:rPr lang="ru-RU" sz="2400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otdel.kadrov@beko.ru </a:t>
            </a:r>
            <a:endParaRPr lang="ru-RU" sz="2400" u="sng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endParaRPr lang="tr-TR" u="sng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 </a:t>
            </a:r>
            <a:endParaRPr lang="en-US"/>
          </a:p>
        </p:txBody>
      </p:sp>
      <p:pic>
        <p:nvPicPr>
          <p:cNvPr id="5" name="Picture 2" descr="v1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4169"/>
            <a:ext cx="5930900" cy="1905000"/>
          </a:xfrm>
          <a:prstGeom prst="rect">
            <a:avLst/>
          </a:prstGeom>
        </p:spPr>
      </p:pic>
      <p:pic>
        <p:nvPicPr>
          <p:cNvPr id="6" name="Picture 11" descr="v1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4" y="5948362"/>
            <a:ext cx="1190626" cy="107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34556"/>
      </p:ext>
    </p:extLst>
  </p:cSld>
  <p:clrMapOvr>
    <a:masterClrMapping/>
  </p:clrMapOvr>
  <p:transition advTm="1762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5643562"/>
            <a:ext cx="5168113" cy="784830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latin typeface="Tahoma" pitchFamily="34" charset="0"/>
              </a:rPr>
              <a:t>Мы ждем Вас!</a:t>
            </a:r>
            <a:endParaRPr lang="tr-TR" sz="4800" b="1" dirty="0">
              <a:solidFill>
                <a:srgbClr val="002060"/>
              </a:solidFill>
              <a:latin typeface="Tahoma" pitchFamily="34" charset="0"/>
            </a:endParaRPr>
          </a:p>
        </p:txBody>
      </p:sp>
      <p:pic>
        <p:nvPicPr>
          <p:cNvPr id="6" name="Picture 5" descr="v1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491" y="5924394"/>
            <a:ext cx="1232509" cy="1109258"/>
          </a:xfrm>
          <a:prstGeom prst="rect">
            <a:avLst/>
          </a:prstGeom>
        </p:spPr>
      </p:pic>
      <p:pic>
        <p:nvPicPr>
          <p:cNvPr id="7" name="Picture 6" descr="46933919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"/>
            <a:ext cx="8101013" cy="5257800"/>
          </a:xfrm>
          <a:prstGeom prst="rect">
            <a:avLst/>
          </a:prstGeom>
        </p:spPr>
      </p:pic>
    </p:spTree>
  </p:cSld>
  <p:clrMapOvr>
    <a:masterClrMapping/>
  </p:clrMapOvr>
  <p:transition advTm="459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3" name="Rectangle 15"/>
          <p:cNvSpPr>
            <a:spLocks noChangeArrowheads="1"/>
          </p:cNvSpPr>
          <p:nvPr/>
        </p:nvSpPr>
        <p:spPr bwMode="auto">
          <a:xfrm>
            <a:off x="179389" y="118624"/>
            <a:ext cx="7716837" cy="46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tr-TR" sz="2800" dirty="0">
                <a:solidFill>
                  <a:srgbClr val="000000"/>
                </a:solidFill>
                <a:cs typeface="Times New Roman" pitchFamily="18" charset="0"/>
              </a:rPr>
              <a:t>СТРУКТУРА КОНГЛОМЕРАТА «КОЧ»</a:t>
            </a:r>
            <a:endParaRPr lang="en-US" altLang="tr-TR" sz="28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11274" name="Picture 26" descr="k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6" y="6311433"/>
            <a:ext cx="1763713" cy="56386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Рисунок 1" descr="image00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52" y="709052"/>
            <a:ext cx="7817281" cy="523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78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LOGO_ORIGIN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262126"/>
            <a:ext cx="5029200" cy="1348736"/>
          </a:xfrm>
          <a:prstGeom prst="rect">
            <a:avLst/>
          </a:prstGeom>
          <a:noFill/>
        </p:spPr>
      </p:pic>
      <p:pic>
        <p:nvPicPr>
          <p:cNvPr id="4" name="Picture 14" descr="v1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5" y="5342578"/>
            <a:ext cx="5969000" cy="1689982"/>
          </a:xfrm>
          <a:prstGeom prst="rect">
            <a:avLst/>
          </a:prstGeom>
        </p:spPr>
      </p:pic>
      <p:pic>
        <p:nvPicPr>
          <p:cNvPr id="5" name="Picture 13" descr="v1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924" y="5859757"/>
            <a:ext cx="1289076" cy="1160168"/>
          </a:xfrm>
          <a:prstGeom prst="rect">
            <a:avLst/>
          </a:prstGeom>
        </p:spPr>
      </p:pic>
    </p:spTree>
  </p:cSld>
  <p:clrMapOvr>
    <a:masterClrMapping/>
  </p:clrMapOvr>
  <p:transition advTm="4078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500" y="342899"/>
            <a:ext cx="3517900" cy="636072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>
              <a:lnSpc>
                <a:spcPts val="4600"/>
              </a:lnSpc>
              <a:tabLst/>
            </a:pPr>
            <a:r>
              <a:rPr lang="ru-RU" altLang="zh-CN" sz="3712" dirty="0" smtClean="0">
                <a:solidFill>
                  <a:srgbClr val="0E88D3"/>
                </a:solidFill>
                <a:latin typeface="Soho Gothic Pro Light"/>
                <a:cs typeface="Soho Gothic Pro Light"/>
              </a:rPr>
              <a:t>КОМПАНИЯ</a:t>
            </a:r>
            <a:endParaRPr lang="en-US" altLang="zh-CN" sz="3712" dirty="0" smtClean="0">
              <a:solidFill>
                <a:srgbClr val="0E88D3"/>
              </a:solidFill>
              <a:latin typeface="Soho Gothic Pro Light"/>
              <a:cs typeface="Soho Gothic Pro Light"/>
            </a:endParaRPr>
          </a:p>
        </p:txBody>
      </p:sp>
      <p:pic>
        <p:nvPicPr>
          <p:cNvPr id="5" name="Picture 4" descr="v18 copy-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409"/>
            <a:ext cx="3770502" cy="2398856"/>
          </a:xfrm>
          <a:prstGeom prst="rect">
            <a:avLst/>
          </a:prstGeom>
        </p:spPr>
      </p:pic>
      <p:pic>
        <p:nvPicPr>
          <p:cNvPr id="14" name="Picture 13" descr="v1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924" y="5859757"/>
            <a:ext cx="1289076" cy="116016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8367" y="923982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5" indent="-342900"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tr-TR" sz="1600" b="1" dirty="0" smtClean="0">
                <a:solidFill>
                  <a:srgbClr val="C00000"/>
                </a:solidFill>
                <a:latin typeface="Tahoma"/>
                <a:cs typeface="Arial" charset="0"/>
              </a:rPr>
              <a:t>1955 </a:t>
            </a:r>
            <a:r>
              <a:rPr lang="ru-RU" altLang="tr-TR" sz="1600" b="1" dirty="0" smtClean="0">
                <a:solidFill>
                  <a:srgbClr val="000000"/>
                </a:solidFill>
                <a:latin typeface="Tahoma"/>
                <a:cs typeface="Arial" charset="0"/>
              </a:rPr>
              <a:t>– ОСНОВАНИЕ КОМПАНИИ</a:t>
            </a:r>
            <a:endParaRPr lang="ru-RU" altLang="tr-TR" sz="1600" b="1" dirty="0">
              <a:solidFill>
                <a:srgbClr val="C00000"/>
              </a:solidFill>
              <a:latin typeface="Tahoma"/>
              <a:cs typeface="Arial" charset="0"/>
            </a:endParaRPr>
          </a:p>
          <a:p>
            <a:pPr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tr-TR" sz="1600" b="1" dirty="0" smtClean="0">
                <a:solidFill>
                  <a:srgbClr val="C00000"/>
                </a:solidFill>
                <a:latin typeface="Tahoma"/>
                <a:cs typeface="Arial" charset="0"/>
              </a:rPr>
              <a:t>     </a:t>
            </a:r>
            <a:r>
              <a:rPr lang="ru-RU" altLang="tr-TR" sz="1600" b="1" dirty="0" smtClean="0">
                <a:solidFill>
                  <a:srgbClr val="C00000"/>
                </a:solidFill>
                <a:latin typeface="Tahoma"/>
                <a:cs typeface="Arial" charset="0"/>
              </a:rPr>
              <a:t>23 </a:t>
            </a:r>
            <a:r>
              <a:rPr lang="ru-RU" altLang="tr-TR" sz="1600" b="1" dirty="0">
                <a:solidFill>
                  <a:srgbClr val="C00000"/>
                </a:solidFill>
                <a:latin typeface="Tahoma"/>
                <a:cs typeface="Arial" charset="0"/>
              </a:rPr>
              <a:t>000 </a:t>
            </a:r>
            <a:r>
              <a:rPr lang="ru-RU" altLang="tr-TR" sz="1600" b="1" dirty="0">
                <a:solidFill>
                  <a:srgbClr val="000000"/>
                </a:solidFill>
                <a:latin typeface="Tahoma"/>
                <a:cs typeface="Arial" charset="0"/>
              </a:rPr>
              <a:t>– ШТАТ СОТРУДНИКОВ</a:t>
            </a:r>
          </a:p>
          <a:p>
            <a:pPr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tr-TR" sz="1600" b="1" dirty="0" smtClean="0">
                <a:solidFill>
                  <a:srgbClr val="C00000"/>
                </a:solidFill>
                <a:latin typeface="Tahoma"/>
                <a:cs typeface="Arial" charset="0"/>
              </a:rPr>
              <a:t>     </a:t>
            </a:r>
            <a:r>
              <a:rPr lang="ru-RU" altLang="tr-TR" sz="1600" b="1" dirty="0" smtClean="0">
                <a:solidFill>
                  <a:srgbClr val="C00000"/>
                </a:solidFill>
                <a:latin typeface="Tahoma"/>
                <a:cs typeface="Arial" charset="0"/>
              </a:rPr>
              <a:t>15 </a:t>
            </a:r>
            <a:r>
              <a:rPr lang="ru-RU" altLang="tr-TR" sz="1600" b="1" dirty="0">
                <a:solidFill>
                  <a:srgbClr val="C00000"/>
                </a:solidFill>
                <a:latin typeface="Tahoma"/>
                <a:cs typeface="Arial" charset="0"/>
              </a:rPr>
              <a:t>млн.</a:t>
            </a:r>
            <a:r>
              <a:rPr lang="en-US" altLang="tr-TR" sz="1600" b="1" dirty="0">
                <a:solidFill>
                  <a:srgbClr val="C00000"/>
                </a:solidFill>
                <a:latin typeface="Tahoma"/>
                <a:cs typeface="Arial" charset="0"/>
              </a:rPr>
              <a:t> </a:t>
            </a:r>
            <a:r>
              <a:rPr lang="ru-RU" altLang="tr-TR" sz="1600" b="1" dirty="0">
                <a:solidFill>
                  <a:srgbClr val="C00000"/>
                </a:solidFill>
                <a:latin typeface="Tahoma"/>
                <a:cs typeface="Arial" charset="0"/>
              </a:rPr>
              <a:t>ед. </a:t>
            </a:r>
            <a:r>
              <a:rPr lang="ru-RU" altLang="tr-TR" sz="1600" b="1" dirty="0">
                <a:solidFill>
                  <a:srgbClr val="000000"/>
                </a:solidFill>
                <a:latin typeface="Tahoma"/>
                <a:cs typeface="Arial" charset="0"/>
              </a:rPr>
              <a:t>– ОБЪЕМ ПРОИЗВОДСТВА</a:t>
            </a:r>
          </a:p>
          <a:p>
            <a:pPr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tr-TR" sz="1600" b="1" dirty="0" smtClean="0">
                <a:solidFill>
                  <a:srgbClr val="C00000"/>
                </a:solidFill>
                <a:latin typeface="Tahoma"/>
                <a:cs typeface="Arial" charset="0"/>
              </a:rPr>
              <a:t>     </a:t>
            </a:r>
            <a:r>
              <a:rPr lang="ru-RU" altLang="tr-TR" sz="1600" b="1" dirty="0" smtClean="0">
                <a:solidFill>
                  <a:srgbClr val="C00000"/>
                </a:solidFill>
                <a:latin typeface="Tahoma"/>
                <a:cs typeface="Arial" charset="0"/>
              </a:rPr>
              <a:t>3,8 </a:t>
            </a:r>
            <a:r>
              <a:rPr lang="ru-RU" altLang="tr-TR" sz="1600" b="1" dirty="0">
                <a:solidFill>
                  <a:srgbClr val="C00000"/>
                </a:solidFill>
                <a:latin typeface="Tahoma"/>
                <a:cs typeface="Arial" charset="0"/>
              </a:rPr>
              <a:t>млрд. € </a:t>
            </a:r>
            <a:r>
              <a:rPr lang="ru-RU" altLang="tr-TR" sz="1600" b="1" dirty="0">
                <a:solidFill>
                  <a:srgbClr val="000000"/>
                </a:solidFill>
                <a:latin typeface="Tahoma"/>
                <a:cs typeface="Arial" charset="0"/>
              </a:rPr>
              <a:t>– ОБЪЕМ ПРОДАЖ </a:t>
            </a:r>
          </a:p>
          <a:p>
            <a:pPr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tr-TR" sz="1600" b="1" dirty="0" smtClean="0">
                <a:solidFill>
                  <a:srgbClr val="C00000"/>
                </a:solidFill>
                <a:latin typeface="Tahoma"/>
                <a:cs typeface="Arial" charset="0"/>
              </a:rPr>
              <a:t>     1</a:t>
            </a:r>
            <a:r>
              <a:rPr lang="ru-RU" altLang="tr-TR" sz="1600" b="1" dirty="0">
                <a:solidFill>
                  <a:srgbClr val="C00000"/>
                </a:solidFill>
                <a:latin typeface="Tahoma"/>
                <a:cs typeface="Arial" charset="0"/>
              </a:rPr>
              <a:t>5</a:t>
            </a:r>
            <a:r>
              <a:rPr lang="ru-RU" altLang="tr-TR" sz="1600" b="1" dirty="0" smtClean="0">
                <a:solidFill>
                  <a:srgbClr val="C00000"/>
                </a:solidFill>
                <a:latin typeface="Tahoma"/>
                <a:cs typeface="Arial" charset="0"/>
              </a:rPr>
              <a:t> </a:t>
            </a:r>
            <a:r>
              <a:rPr lang="ru-RU" altLang="tr-TR" sz="1600" b="1" dirty="0">
                <a:solidFill>
                  <a:srgbClr val="000000"/>
                </a:solidFill>
                <a:latin typeface="Tahoma"/>
                <a:cs typeface="Arial" charset="0"/>
              </a:rPr>
              <a:t>ЗАВОДОВ ПО ВСЕМУ МИРУ</a:t>
            </a:r>
          </a:p>
          <a:p>
            <a:pPr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tr-TR" sz="1600" b="1" dirty="0" smtClean="0">
                <a:solidFill>
                  <a:srgbClr val="C00000"/>
                </a:solidFill>
                <a:latin typeface="Tahoma"/>
                <a:cs typeface="Arial" charset="0"/>
              </a:rPr>
              <a:t>     </a:t>
            </a:r>
            <a:r>
              <a:rPr lang="ru-RU" altLang="tr-TR" sz="1600" b="1" dirty="0" smtClean="0">
                <a:solidFill>
                  <a:srgbClr val="C00000"/>
                </a:solidFill>
                <a:latin typeface="Tahoma"/>
                <a:cs typeface="Arial" charset="0"/>
              </a:rPr>
              <a:t>2 </a:t>
            </a:r>
            <a:r>
              <a:rPr lang="ru-RU" altLang="tr-TR" sz="1600" b="1" dirty="0">
                <a:solidFill>
                  <a:srgbClr val="C00000"/>
                </a:solidFill>
                <a:latin typeface="Tahoma"/>
                <a:cs typeface="Arial" charset="0"/>
              </a:rPr>
              <a:t>МЕСТО </a:t>
            </a:r>
            <a:r>
              <a:rPr lang="ru-RU" altLang="tr-TR" sz="1600" b="1" dirty="0">
                <a:solidFill>
                  <a:srgbClr val="000000"/>
                </a:solidFill>
                <a:latin typeface="Tahoma"/>
                <a:cs typeface="Arial" charset="0"/>
              </a:rPr>
              <a:t>В ЕВРОПЕ</a:t>
            </a:r>
            <a:r>
              <a:rPr lang="en-US" altLang="tr-TR" sz="1600" b="1" dirty="0">
                <a:solidFill>
                  <a:srgbClr val="000000"/>
                </a:solidFill>
                <a:latin typeface="Tahoma"/>
                <a:cs typeface="Arial" charset="0"/>
              </a:rPr>
              <a:t> </a:t>
            </a:r>
            <a:r>
              <a:rPr lang="ru-RU" altLang="tr-TR" sz="1600" b="1" dirty="0">
                <a:solidFill>
                  <a:srgbClr val="000000"/>
                </a:solidFill>
                <a:latin typeface="Tahoma"/>
                <a:cs typeface="Arial" charset="0"/>
              </a:rPr>
              <a:t>ПО ОБЪЕМУ ПРОДАЖ</a:t>
            </a:r>
          </a:p>
          <a:p>
            <a:pPr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tr-TR" sz="1600" b="1" dirty="0" smtClean="0">
                <a:solidFill>
                  <a:srgbClr val="000000"/>
                </a:solidFill>
                <a:latin typeface="Tahoma"/>
                <a:cs typeface="Arial" charset="0"/>
              </a:rPr>
              <a:t>     </a:t>
            </a:r>
            <a:r>
              <a:rPr lang="ru-RU" altLang="tr-TR" sz="1600" b="1" dirty="0" smtClean="0">
                <a:solidFill>
                  <a:srgbClr val="000000"/>
                </a:solidFill>
                <a:latin typeface="Tahoma"/>
                <a:cs typeface="Arial" charset="0"/>
              </a:rPr>
              <a:t>ВХОДИТ </a:t>
            </a:r>
            <a:r>
              <a:rPr lang="ru-RU" altLang="tr-TR" sz="1600" b="1" dirty="0">
                <a:solidFill>
                  <a:srgbClr val="000000"/>
                </a:solidFill>
                <a:latin typeface="Tahoma"/>
                <a:cs typeface="Arial" charset="0"/>
              </a:rPr>
              <a:t>В</a:t>
            </a:r>
            <a:r>
              <a:rPr lang="ru-RU" altLang="tr-TR" sz="1600" b="1" dirty="0">
                <a:solidFill>
                  <a:srgbClr val="C00000"/>
                </a:solidFill>
                <a:latin typeface="Tahoma"/>
                <a:cs typeface="Arial" charset="0"/>
              </a:rPr>
              <a:t> 10</a:t>
            </a:r>
            <a:r>
              <a:rPr lang="ru-RU" altLang="tr-TR" sz="1600" b="1" dirty="0">
                <a:solidFill>
                  <a:srgbClr val="000000"/>
                </a:solidFill>
                <a:latin typeface="Tahoma"/>
                <a:cs typeface="Arial" charset="0"/>
              </a:rPr>
              <a:t>-КУ</a:t>
            </a:r>
            <a:r>
              <a:rPr lang="ru-RU" altLang="tr-TR" sz="1600" b="1" dirty="0">
                <a:solidFill>
                  <a:srgbClr val="C00000"/>
                </a:solidFill>
                <a:latin typeface="Tahoma"/>
                <a:cs typeface="Arial" charset="0"/>
              </a:rPr>
              <a:t> </a:t>
            </a:r>
            <a:r>
              <a:rPr lang="ru-RU" altLang="tr-TR" sz="1600" b="1" dirty="0">
                <a:solidFill>
                  <a:srgbClr val="000000"/>
                </a:solidFill>
                <a:latin typeface="Tahoma"/>
                <a:cs typeface="Arial" charset="0"/>
              </a:rPr>
              <a:t>КРУПНЕЙШИХ МИРОВЫХ ПРОИЗВОДИТЕЛЕЙ</a:t>
            </a:r>
          </a:p>
          <a:p>
            <a:pPr>
              <a:lnSpc>
                <a:spcPct val="20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tr-TR" sz="1600" b="1" dirty="0" smtClean="0">
                <a:solidFill>
                  <a:srgbClr val="C00000"/>
                </a:solidFill>
                <a:latin typeface="Tahoma"/>
                <a:cs typeface="Arial" charset="0"/>
              </a:rPr>
              <a:t>     1</a:t>
            </a:r>
            <a:r>
              <a:rPr lang="ru-RU" altLang="tr-TR" sz="1600" b="1" dirty="0">
                <a:solidFill>
                  <a:srgbClr val="C00000"/>
                </a:solidFill>
                <a:latin typeface="Tahoma"/>
                <a:cs typeface="Arial" charset="0"/>
              </a:rPr>
              <a:t>0 – ИЗВЕСТНЫХ БРЕНДОВ </a:t>
            </a:r>
          </a:p>
        </p:txBody>
      </p:sp>
      <p:sp>
        <p:nvSpPr>
          <p:cNvPr id="22" name="Rectangle 9">
            <a:hlinkClick r:id="rId4"/>
          </p:cNvPr>
          <p:cNvSpPr>
            <a:spLocks noChangeArrowheads="1"/>
          </p:cNvSpPr>
          <p:nvPr/>
        </p:nvSpPr>
        <p:spPr bwMode="auto">
          <a:xfrm>
            <a:off x="4808394" y="830053"/>
            <a:ext cx="9144000" cy="36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187" tIns="44602" rIns="89187" bIns="44602" anchor="ctr">
            <a:spAutoFit/>
          </a:bodyPr>
          <a:lstStyle/>
          <a:p>
            <a:endParaRPr lang="tr-TR" altLang="tr-TR" sz="1800">
              <a:solidFill>
                <a:srgbClr val="3D8ECE"/>
              </a:solidFill>
              <a:latin typeface="Arial" charset="0"/>
              <a:cs typeface="Arial" charset="0"/>
            </a:endParaRPr>
          </a:p>
        </p:txBody>
      </p:sp>
      <p:pic>
        <p:nvPicPr>
          <p:cNvPr id="23" name="Picture 3" descr="arcelik cop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050" y="341370"/>
            <a:ext cx="2230437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208" y="1008117"/>
            <a:ext cx="3070225" cy="4495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00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35" y="385762"/>
            <a:ext cx="7762584" cy="50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80"/>
          <p:cNvSpPr>
            <a:spLocks noChangeArrowheads="1"/>
          </p:cNvSpPr>
          <p:nvPr/>
        </p:nvSpPr>
        <p:spPr bwMode="auto">
          <a:xfrm>
            <a:off x="76200" y="0"/>
            <a:ext cx="6119812" cy="46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tr-TR" sz="2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ПРОИЗВОДСТВО</a:t>
            </a:r>
            <a:endParaRPr lang="en-US" altLang="tr-TR" sz="2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365" name="Text Box 121"/>
          <p:cNvSpPr txBox="1">
            <a:spLocks noChangeArrowheads="1"/>
          </p:cNvSpPr>
          <p:nvPr/>
        </p:nvSpPr>
        <p:spPr bwMode="auto">
          <a:xfrm>
            <a:off x="-30480" y="4689293"/>
            <a:ext cx="8568952" cy="185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ru-RU" altLang="ru-RU" sz="1400" b="1" dirty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Представительства</a:t>
            </a:r>
            <a:r>
              <a:rPr lang="en-AU" altLang="ru-RU" sz="1400" b="1" dirty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 </a:t>
            </a:r>
            <a:r>
              <a:rPr lang="ru-RU" altLang="ru-RU" sz="1400" dirty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Турция, Италия</a:t>
            </a:r>
            <a:r>
              <a:rPr lang="en-AU" altLang="ru-RU" sz="1400" dirty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altLang="ru-RU" sz="1400" dirty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Испания</a:t>
            </a:r>
            <a:r>
              <a:rPr lang="en-AU" altLang="ru-RU" sz="1400" dirty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altLang="ru-RU" sz="1400" dirty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Франция</a:t>
            </a:r>
            <a:r>
              <a:rPr lang="en-AU" altLang="ru-RU" sz="1400" dirty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altLang="ru-RU" sz="1400" dirty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Чехия,</a:t>
            </a:r>
            <a:r>
              <a:rPr lang="en-AU" altLang="ru-RU" sz="1400" dirty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ru-RU" sz="1400" dirty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Германия</a:t>
            </a:r>
            <a:r>
              <a:rPr lang="en-AU" altLang="ru-RU" sz="1400" dirty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altLang="ru-RU" sz="1400" dirty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Венгрия</a:t>
            </a:r>
            <a:r>
              <a:rPr lang="en-AU" altLang="ru-RU" sz="1400" dirty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altLang="ru-RU" sz="1400" dirty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Румыния</a:t>
            </a:r>
            <a:r>
              <a:rPr lang="en-AU" altLang="ru-RU" sz="1400" dirty="0" smtClean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ru-RU" altLang="ru-RU" sz="1400" dirty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ru-RU" sz="1400" dirty="0" smtClean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Польша</a:t>
            </a:r>
            <a:r>
              <a:rPr lang="en-AU" altLang="ru-RU" sz="1400" dirty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altLang="ru-RU" sz="1400" dirty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Великобритания, Австрия, Россия, Китай, Южная Африка, Австралия</a:t>
            </a:r>
            <a:endParaRPr lang="en-AU" altLang="ru-RU" sz="1400" dirty="0">
              <a:solidFill>
                <a:srgbClr val="1B40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altLang="ru-RU" sz="1400" b="1" dirty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Заводы холодильников</a:t>
            </a:r>
            <a:r>
              <a:rPr lang="en-AU" altLang="ru-RU" sz="1400" b="1" dirty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altLang="ru-RU" sz="1400" dirty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Турция, Россия, Румыния</a:t>
            </a:r>
            <a:endParaRPr lang="en-AU" altLang="ru-RU" sz="1400" dirty="0">
              <a:solidFill>
                <a:srgbClr val="1B40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altLang="ru-RU" sz="1400" b="1" dirty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Заводы стиральных и сушильных машин</a:t>
            </a:r>
            <a:r>
              <a:rPr lang="en-AU" altLang="ru-RU" sz="1400" b="1" dirty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altLang="ru-RU" sz="1400" dirty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Турция,</a:t>
            </a:r>
            <a:r>
              <a:rPr lang="en-US" altLang="ru-RU" sz="1400" dirty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ru-RU" sz="1400" dirty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Китай, Россия</a:t>
            </a:r>
            <a:endParaRPr lang="en-AU" altLang="ru-RU" sz="1400" dirty="0">
              <a:solidFill>
                <a:srgbClr val="1B40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altLang="ru-RU" sz="1400" b="1" dirty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Завод плит</a:t>
            </a:r>
            <a:r>
              <a:rPr lang="en-AU" altLang="ru-RU" sz="1400" b="1" dirty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altLang="ru-RU" sz="1400" dirty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Турция</a:t>
            </a:r>
            <a:endParaRPr lang="en-AU" altLang="ru-RU" sz="1400" dirty="0">
              <a:solidFill>
                <a:srgbClr val="1B40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altLang="ru-RU" sz="1400" b="1" dirty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Завод посудомоечных машин</a:t>
            </a:r>
            <a:r>
              <a:rPr lang="en-AU" altLang="ru-RU" sz="1400" b="1" dirty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altLang="ru-RU" sz="1400" dirty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Турция</a:t>
            </a:r>
          </a:p>
          <a:p>
            <a:r>
              <a:rPr lang="ru-RU" altLang="ru-RU" sz="1400" b="1" dirty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Завод телевизоров: </a:t>
            </a:r>
            <a:r>
              <a:rPr lang="ru-RU" altLang="ru-RU" sz="1400" dirty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Турция</a:t>
            </a:r>
          </a:p>
          <a:p>
            <a:r>
              <a:rPr lang="ru-RU" altLang="ru-RU" sz="1400" b="1" dirty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Заводы МБТ: </a:t>
            </a:r>
            <a:r>
              <a:rPr lang="ru-RU" altLang="ru-RU" sz="1400" dirty="0">
                <a:solidFill>
                  <a:srgbClr val="1B40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Турция, Китай</a:t>
            </a:r>
            <a:endParaRPr lang="en-AU" altLang="ru-RU" sz="1400" dirty="0">
              <a:solidFill>
                <a:srgbClr val="1B40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88" name="Picture 187" descr="isl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649" y="3930427"/>
            <a:ext cx="2500313" cy="758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v18 copy-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409"/>
            <a:ext cx="3770502" cy="2398856"/>
          </a:xfrm>
          <a:prstGeom prst="rect">
            <a:avLst/>
          </a:prstGeom>
        </p:spPr>
      </p:pic>
      <p:pic>
        <p:nvPicPr>
          <p:cNvPr id="8" name="Picture 13" descr="v19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924" y="5859757"/>
            <a:ext cx="1289076" cy="116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1017588" y="3475759"/>
            <a:ext cx="1512888" cy="589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87" tIns="44602" rIns="89187" bIns="44602"/>
          <a:lstStyle>
            <a:lvl1pPr marL="342900" indent="-342900" eaLnBrk="0" hangingPunct="0">
              <a:spcBef>
                <a:spcPct val="20000"/>
              </a:spcBef>
              <a:defRPr sz="2400">
                <a:solidFill>
                  <a:srgbClr val="006EB4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1600">
                <a:solidFill>
                  <a:srgbClr val="006EB4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616A74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616A74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616A74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16A74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16A74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16A74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16A74"/>
                </a:solidFill>
                <a:latin typeface="Tahoma" pitchFamily="34" charset="0"/>
              </a:defRPr>
            </a:lvl9pPr>
          </a:lstStyle>
          <a:p>
            <a:pPr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lang="ru-RU" altLang="tr-TR" sz="1800" b="1" dirty="0">
                <a:solidFill>
                  <a:srgbClr val="000066"/>
                </a:solidFill>
                <a:latin typeface="Tahoma"/>
                <a:cs typeface="Arial" charset="0"/>
              </a:rPr>
              <a:t>Турция</a:t>
            </a:r>
            <a:endParaRPr lang="en-US" altLang="tr-TR" sz="1800" b="1" dirty="0">
              <a:solidFill>
                <a:srgbClr val="000066"/>
              </a:solidFill>
              <a:latin typeface="Tahoma"/>
              <a:cs typeface="Arial" charset="0"/>
            </a:endParaRPr>
          </a:p>
        </p:txBody>
      </p:sp>
      <p:pic>
        <p:nvPicPr>
          <p:cNvPr id="41991" name="Picture 7" descr="arcelikaaaa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676" y="3440089"/>
            <a:ext cx="1439863" cy="438745"/>
          </a:xfrm>
          <a:prstGeom prst="rect">
            <a:avLst/>
          </a:prstGeom>
          <a:noFill/>
          <a:ln w="127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3" name="Picture 9" descr="elektrabregen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9" y="4797100"/>
            <a:ext cx="1584325" cy="482620"/>
          </a:xfrm>
          <a:prstGeom prst="rect">
            <a:avLst/>
          </a:prstGeom>
          <a:noFill/>
          <a:ln w="127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4" name="Picture 10" descr="acrt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576" y="5503864"/>
            <a:ext cx="1439863" cy="438745"/>
          </a:xfrm>
          <a:prstGeom prst="rect">
            <a:avLst/>
          </a:prstGeom>
          <a:noFill/>
          <a:ln w="127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5" name="Picture 11" descr="leisu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099832"/>
            <a:ext cx="1439862" cy="438745"/>
          </a:xfrm>
          <a:prstGeom prst="rect">
            <a:avLst/>
          </a:prstGeom>
          <a:noFill/>
          <a:ln w="127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7" name="Picture 13" descr="flave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01" y="4099832"/>
            <a:ext cx="1439863" cy="438745"/>
          </a:xfrm>
          <a:prstGeom prst="rect">
            <a:avLst/>
          </a:prstGeom>
          <a:noFill/>
          <a:ln w="127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8" name="Picture 14" descr="ALTUS cop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436914"/>
            <a:ext cx="1441450" cy="440370"/>
          </a:xfrm>
          <a:prstGeom prst="rect">
            <a:avLst/>
          </a:prstGeom>
          <a:noFill/>
          <a:ln w="127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0" name="Rectangle 17"/>
          <p:cNvSpPr>
            <a:spLocks noChangeArrowheads="1"/>
          </p:cNvSpPr>
          <p:nvPr/>
        </p:nvSpPr>
        <p:spPr bwMode="auto">
          <a:xfrm>
            <a:off x="1778743" y="191313"/>
            <a:ext cx="6119812" cy="46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87" tIns="44602" rIns="89187" bIns="44602" anchor="ctr"/>
          <a:lstStyle/>
          <a:p>
            <a:pPr algn="ctr"/>
            <a:r>
              <a:rPr lang="ru-RU" altLang="tr-TR" sz="2800" dirty="0">
                <a:solidFill>
                  <a:srgbClr val="002060"/>
                </a:solidFill>
                <a:latin typeface="Tahoma" pitchFamily="34" charset="0"/>
                <a:cs typeface="Times New Roman" pitchFamily="18" charset="0"/>
              </a:rPr>
              <a:t>БРЕНДЫ «АРЧЕЛИК»</a:t>
            </a:r>
            <a:endParaRPr lang="en-US" altLang="tr-TR" sz="28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</p:txBody>
      </p:sp>
      <p:pic>
        <p:nvPicPr>
          <p:cNvPr id="42004" name="Picture 20" descr="blomber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777" y="1446335"/>
            <a:ext cx="2092325" cy="636993"/>
          </a:xfrm>
          <a:prstGeom prst="rect">
            <a:avLst/>
          </a:prstGeom>
          <a:noFill/>
          <a:ln w="127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007" name="Rectangle 23"/>
          <p:cNvSpPr>
            <a:spLocks noChangeArrowheads="1"/>
          </p:cNvSpPr>
          <p:nvPr/>
        </p:nvSpPr>
        <p:spPr bwMode="auto">
          <a:xfrm>
            <a:off x="1047470" y="5428302"/>
            <a:ext cx="1873250" cy="589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87" tIns="44602" rIns="89187" bIns="44602"/>
          <a:lstStyle>
            <a:lvl1pPr marL="342900" indent="-342900" eaLnBrk="0" hangingPunct="0">
              <a:spcBef>
                <a:spcPct val="20000"/>
              </a:spcBef>
              <a:defRPr sz="2400">
                <a:solidFill>
                  <a:srgbClr val="006EB4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1600">
                <a:solidFill>
                  <a:srgbClr val="006EB4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616A74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616A74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616A74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16A74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16A74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16A74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16A74"/>
                </a:solidFill>
                <a:latin typeface="Tahoma" pitchFamily="34" charset="0"/>
              </a:defRPr>
            </a:lvl9pPr>
          </a:lstStyle>
          <a:p>
            <a:pPr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lang="ru-RU" altLang="tr-TR" sz="1800" b="1" dirty="0">
                <a:solidFill>
                  <a:srgbClr val="000066"/>
                </a:solidFill>
                <a:latin typeface="Tahoma"/>
                <a:cs typeface="Arial" charset="0"/>
              </a:rPr>
              <a:t>Румыния</a:t>
            </a:r>
          </a:p>
        </p:txBody>
      </p:sp>
      <p:sp>
        <p:nvSpPr>
          <p:cNvPr id="42009" name="Rectangle 25"/>
          <p:cNvSpPr>
            <a:spLocks noChangeArrowheads="1"/>
          </p:cNvSpPr>
          <p:nvPr/>
        </p:nvSpPr>
        <p:spPr bwMode="auto">
          <a:xfrm>
            <a:off x="1042988" y="4110745"/>
            <a:ext cx="3024188" cy="51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87" tIns="44602" rIns="89187" bIns="44602"/>
          <a:lstStyle>
            <a:lvl1pPr marL="342900" indent="-342900" eaLnBrk="0" hangingPunct="0">
              <a:spcBef>
                <a:spcPct val="20000"/>
              </a:spcBef>
              <a:defRPr sz="2400">
                <a:solidFill>
                  <a:srgbClr val="006EB4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1600">
                <a:solidFill>
                  <a:srgbClr val="006EB4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616A74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616A74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616A74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16A74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16A74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16A74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16A74"/>
                </a:solidFill>
                <a:latin typeface="Tahoma" pitchFamily="34" charset="0"/>
              </a:defRPr>
            </a:lvl9pPr>
          </a:lstStyle>
          <a:p>
            <a:pPr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lang="ru-RU" altLang="tr-TR" sz="1800" b="1" dirty="0">
                <a:solidFill>
                  <a:srgbClr val="000066"/>
                </a:solidFill>
                <a:latin typeface="Tahoma"/>
                <a:cs typeface="Arial" charset="0"/>
              </a:rPr>
              <a:t>Великобритания</a:t>
            </a:r>
          </a:p>
        </p:txBody>
      </p:sp>
      <p:sp>
        <p:nvSpPr>
          <p:cNvPr id="42010" name="Rectangle 26"/>
          <p:cNvSpPr>
            <a:spLocks noChangeArrowheads="1"/>
          </p:cNvSpPr>
          <p:nvPr/>
        </p:nvSpPr>
        <p:spPr bwMode="auto">
          <a:xfrm>
            <a:off x="1071563" y="4771188"/>
            <a:ext cx="1584325" cy="48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87" tIns="44602" rIns="89187" bIns="44602"/>
          <a:lstStyle>
            <a:lvl1pPr marL="342900" indent="-342900" eaLnBrk="0" hangingPunct="0">
              <a:spcBef>
                <a:spcPct val="20000"/>
              </a:spcBef>
              <a:defRPr sz="2400">
                <a:solidFill>
                  <a:srgbClr val="006EB4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1600">
                <a:solidFill>
                  <a:srgbClr val="006EB4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616A74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616A74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616A74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16A74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16A74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16A74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16A74"/>
                </a:solidFill>
                <a:latin typeface="Tahoma" pitchFamily="34" charset="0"/>
              </a:defRPr>
            </a:lvl9pPr>
          </a:lstStyle>
          <a:p>
            <a:pPr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lang="ru-RU" altLang="tr-TR" sz="1800" b="1" dirty="0">
                <a:solidFill>
                  <a:srgbClr val="000066"/>
                </a:solidFill>
                <a:latin typeface="Tahoma"/>
                <a:cs typeface="Arial" charset="0"/>
              </a:rPr>
              <a:t>Австрия</a:t>
            </a:r>
          </a:p>
        </p:txBody>
      </p:sp>
      <p:pic>
        <p:nvPicPr>
          <p:cNvPr id="42013" name="Picture 29" descr="arstil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04" b="35716"/>
          <a:stretch>
            <a:fillRect/>
          </a:stretch>
        </p:blipFill>
        <p:spPr bwMode="auto">
          <a:xfrm>
            <a:off x="6804026" y="3436839"/>
            <a:ext cx="1471613" cy="45337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Рисунок 20" descr="\\brmos04\moscow-public\02_Marketing\Brandbook\Grundic\GrundigLogo_blue.t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6" y="1579783"/>
            <a:ext cx="2303463" cy="368872"/>
          </a:xfrm>
          <a:prstGeom prst="rect">
            <a:avLst/>
          </a:prstGeom>
          <a:noFill/>
          <a:ln w="1270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1071563" y="6104280"/>
            <a:ext cx="1873250" cy="589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87" tIns="44602" rIns="89187" bIns="44602"/>
          <a:lstStyle>
            <a:lvl1pPr marL="342900" indent="-342900" eaLnBrk="0" hangingPunct="0">
              <a:spcBef>
                <a:spcPct val="20000"/>
              </a:spcBef>
              <a:defRPr sz="2400">
                <a:solidFill>
                  <a:srgbClr val="006EB4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1600">
                <a:solidFill>
                  <a:srgbClr val="006EB4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616A74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616A74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616A74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16A74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16A74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16A74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616A74"/>
                </a:solidFill>
                <a:latin typeface="Tahoma" pitchFamily="34" charset="0"/>
              </a:defRPr>
            </a:lvl9pPr>
          </a:lstStyle>
          <a:p>
            <a:pPr eaLnBrk="1" fontAlgn="auto" hangingPunct="1">
              <a:lnSpc>
                <a:spcPct val="130000"/>
              </a:lnSpc>
              <a:spcAft>
                <a:spcPts val="0"/>
              </a:spcAft>
              <a:defRPr/>
            </a:pPr>
            <a:r>
              <a:rPr lang="ru-RU" altLang="tr-TR" sz="1800" b="1" dirty="0">
                <a:solidFill>
                  <a:srgbClr val="000066"/>
                </a:solidFill>
                <a:latin typeface="Tahoma"/>
                <a:cs typeface="Arial" charset="0"/>
              </a:rPr>
              <a:t>Африка</a:t>
            </a:r>
          </a:p>
        </p:txBody>
      </p:sp>
      <p:pic>
        <p:nvPicPr>
          <p:cNvPr id="11286" name="Picture 2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1" y="6090436"/>
            <a:ext cx="1439862" cy="58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218281" y="792965"/>
            <a:ext cx="8562975" cy="40949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lIns="89187" tIns="44602" rIns="89187" bIns="44602">
            <a:spAutoFit/>
          </a:bodyPr>
          <a:lstStyle>
            <a:defPPr>
              <a:defRPr lang="en-US"/>
            </a:defPPr>
            <a:lvl1pPr eaLnBrk="1" hangingPunct="1">
              <a:buClr>
                <a:srgbClr val="FF0000"/>
              </a:buClr>
              <a:buSzPts val="2200"/>
              <a:buFont typeface="Wingdings" pitchFamily="2" charset="2"/>
              <a:buNone/>
              <a:defRPr sz="2400" b="1">
                <a:solidFill>
                  <a:srgbClr val="000000"/>
                </a:solidFill>
                <a:latin typeface="Tahoma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tr-TR" sz="2000" dirty="0">
                <a:cs typeface="Arial" charset="0"/>
              </a:rPr>
              <a:t>МЕЖДУНАРОДНЫЕ</a:t>
            </a: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218280" y="2333024"/>
            <a:ext cx="8562975" cy="40949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lIns="89187" tIns="44602" rIns="89187" bIns="44602">
            <a:spAutoFit/>
          </a:bodyPr>
          <a:lstStyle>
            <a:defPPr>
              <a:defRPr lang="en-US"/>
            </a:defPPr>
            <a:lvl1pPr eaLnBrk="1" hangingPunct="1">
              <a:buClr>
                <a:srgbClr val="FF0000"/>
              </a:buClr>
              <a:buSzPts val="2200"/>
              <a:buFont typeface="Wingdings" pitchFamily="2" charset="2"/>
              <a:buNone/>
              <a:defRPr sz="2400" b="1">
                <a:solidFill>
                  <a:srgbClr val="000000"/>
                </a:solidFill>
                <a:latin typeface="Tahoma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tr-TR" sz="2000" dirty="0">
                <a:cs typeface="Arial" charset="0"/>
              </a:rPr>
              <a:t>ЛОКАЛЬНЫЕ</a:t>
            </a:r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>
            <a:off x="1258889" y="3951958"/>
            <a:ext cx="6983413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187" tIns="44602" rIns="89187" bIns="4460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1800">
              <a:solidFill>
                <a:srgbClr val="3D8ECE"/>
              </a:solidFill>
              <a:latin typeface="Tahoma"/>
              <a:cs typeface="Arial" charset="0"/>
            </a:endParaRPr>
          </a:p>
        </p:txBody>
      </p:sp>
      <p:sp>
        <p:nvSpPr>
          <p:cNvPr id="26" name="Line 18"/>
          <p:cNvSpPr>
            <a:spLocks noChangeShapeType="1"/>
          </p:cNvSpPr>
          <p:nvPr/>
        </p:nvSpPr>
        <p:spPr bwMode="auto">
          <a:xfrm>
            <a:off x="1258888" y="4689700"/>
            <a:ext cx="6985000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187" tIns="44602" rIns="89187" bIns="4460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1800">
              <a:solidFill>
                <a:srgbClr val="3D8ECE"/>
              </a:solidFill>
              <a:latin typeface="Tahoma"/>
              <a:cs typeface="Arial" charset="0"/>
            </a:endParaRPr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>
            <a:off x="1258888" y="5352693"/>
            <a:ext cx="6985000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187" tIns="44602" rIns="89187" bIns="4460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1800">
              <a:solidFill>
                <a:srgbClr val="3D8ECE"/>
              </a:solidFill>
              <a:latin typeface="Tahoma"/>
              <a:cs typeface="Arial" charset="0"/>
            </a:endParaRPr>
          </a:p>
        </p:txBody>
      </p:sp>
      <p:sp>
        <p:nvSpPr>
          <p:cNvPr id="28" name="Line 18"/>
          <p:cNvSpPr>
            <a:spLocks noChangeShapeType="1"/>
          </p:cNvSpPr>
          <p:nvPr/>
        </p:nvSpPr>
        <p:spPr bwMode="auto">
          <a:xfrm>
            <a:off x="1151732" y="6051864"/>
            <a:ext cx="6985000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187" tIns="44602" rIns="89187" bIns="4460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1800">
              <a:solidFill>
                <a:srgbClr val="3D8ECE"/>
              </a:solidFill>
              <a:latin typeface="Tahoma"/>
              <a:cs typeface="Arial" charset="0"/>
            </a:endParaRPr>
          </a:p>
        </p:txBody>
      </p:sp>
      <p:pic>
        <p:nvPicPr>
          <p:cNvPr id="29" name="Picture 4" descr="v18 copy-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6" y="4621069"/>
            <a:ext cx="3770502" cy="2398856"/>
          </a:xfrm>
          <a:prstGeom prst="rect">
            <a:avLst/>
          </a:prstGeom>
        </p:spPr>
      </p:pic>
      <p:pic>
        <p:nvPicPr>
          <p:cNvPr id="30" name="Picture 13" descr="v19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924" y="5859757"/>
            <a:ext cx="1289076" cy="1160168"/>
          </a:xfrm>
          <a:prstGeom prst="rect">
            <a:avLst/>
          </a:prstGeom>
        </p:spPr>
      </p:pic>
      <p:pic>
        <p:nvPicPr>
          <p:cNvPr id="31" name="Picture 6" descr="v116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8" y="1294931"/>
            <a:ext cx="1638300" cy="939800"/>
          </a:xfrm>
          <a:prstGeom prst="rect">
            <a:avLst/>
          </a:prstGeom>
        </p:spPr>
      </p:pic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256740" y="780486"/>
            <a:ext cx="8562975" cy="40949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lIns="89187" tIns="44602" rIns="89187" bIns="44602">
            <a:spAutoFit/>
          </a:bodyPr>
          <a:lstStyle>
            <a:defPPr>
              <a:defRPr lang="en-US"/>
            </a:defPPr>
            <a:lvl1pPr eaLnBrk="1" hangingPunct="1">
              <a:buClr>
                <a:srgbClr val="FF0000"/>
              </a:buClr>
              <a:buSzPts val="2200"/>
              <a:buFont typeface="Wingdings" pitchFamily="2" charset="2"/>
              <a:buNone/>
              <a:defRPr sz="2400" b="1">
                <a:solidFill>
                  <a:srgbClr val="000000"/>
                </a:solidFill>
                <a:latin typeface="Tahoma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tr-TR" sz="2000" dirty="0">
                <a:cs typeface="Arial" charset="0"/>
              </a:rPr>
              <a:t>МЕЖДУНАРОДНЫЕ</a:t>
            </a:r>
          </a:p>
        </p:txBody>
      </p:sp>
      <p:sp>
        <p:nvSpPr>
          <p:cNvPr id="46" name="Text Box 3"/>
          <p:cNvSpPr txBox="1">
            <a:spLocks noChangeArrowheads="1"/>
          </p:cNvSpPr>
          <p:nvPr/>
        </p:nvSpPr>
        <p:spPr bwMode="auto">
          <a:xfrm>
            <a:off x="256739" y="2320545"/>
            <a:ext cx="8562975" cy="40949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lIns="89187" tIns="44602" rIns="89187" bIns="44602">
            <a:spAutoFit/>
          </a:bodyPr>
          <a:lstStyle>
            <a:defPPr>
              <a:defRPr lang="en-US"/>
            </a:defPPr>
            <a:lvl1pPr eaLnBrk="1" hangingPunct="1">
              <a:buClr>
                <a:srgbClr val="FF0000"/>
              </a:buClr>
              <a:buSzPts val="2200"/>
              <a:buFont typeface="Wingdings" pitchFamily="2" charset="2"/>
              <a:buNone/>
              <a:defRPr sz="2400" b="1">
                <a:solidFill>
                  <a:srgbClr val="000000"/>
                </a:solidFill>
                <a:latin typeface="Tahoma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tr-TR" sz="2000" dirty="0">
                <a:cs typeface="Arial" charset="0"/>
              </a:rPr>
              <a:t>ЛОКАЛЬНЫЕ</a:t>
            </a:r>
          </a:p>
        </p:txBody>
      </p:sp>
      <p:sp>
        <p:nvSpPr>
          <p:cNvPr id="47" name="Line 18"/>
          <p:cNvSpPr>
            <a:spLocks noChangeShapeType="1"/>
          </p:cNvSpPr>
          <p:nvPr/>
        </p:nvSpPr>
        <p:spPr bwMode="auto">
          <a:xfrm>
            <a:off x="1297348" y="3939479"/>
            <a:ext cx="6983413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187" tIns="44602" rIns="89187" bIns="4460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1800">
              <a:solidFill>
                <a:srgbClr val="3D8ECE"/>
              </a:solidFill>
              <a:latin typeface="Tahoma"/>
              <a:cs typeface="Arial" charset="0"/>
            </a:endParaRPr>
          </a:p>
        </p:txBody>
      </p:sp>
      <p:sp>
        <p:nvSpPr>
          <p:cNvPr id="48" name="Line 18"/>
          <p:cNvSpPr>
            <a:spLocks noChangeShapeType="1"/>
          </p:cNvSpPr>
          <p:nvPr/>
        </p:nvSpPr>
        <p:spPr bwMode="auto">
          <a:xfrm>
            <a:off x="1297347" y="4677221"/>
            <a:ext cx="6985000" cy="0"/>
          </a:xfrm>
          <a:prstGeom prst="line">
            <a:avLst/>
          </a:prstGeom>
          <a:noFill/>
          <a:ln w="12700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187" tIns="44602" rIns="89187" bIns="4460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tr-TR" sz="1800">
              <a:solidFill>
                <a:srgbClr val="3D8ECE"/>
              </a:solidFill>
              <a:latin typeface="Tahoma"/>
              <a:cs typeface="Arial" charset="0"/>
            </a:endParaRPr>
          </a:p>
        </p:txBody>
      </p:sp>
      <p:pic>
        <p:nvPicPr>
          <p:cNvPr id="49" name="Picture 4" descr="v18 copy-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" y="4608590"/>
            <a:ext cx="3770502" cy="239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49748"/>
      </p:ext>
    </p:extLst>
  </p:cSld>
  <p:clrMapOvr>
    <a:masterClrMapping/>
  </p:clrMapOvr>
  <p:transition advTm="11969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2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2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2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2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2007" grpId="0"/>
      <p:bldP spid="42009" grpId="0"/>
      <p:bldP spid="42010" grpId="0"/>
      <p:bldP spid="21" grpId="0"/>
      <p:bldP spid="25" grpId="0" animBg="1"/>
      <p:bldP spid="26" grpId="0" animBg="1"/>
      <p:bldP spid="27" grpId="0" animBg="1"/>
      <p:bldP spid="28" grpId="0" animBg="1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4643439" y="1298362"/>
            <a:ext cx="4321175" cy="442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tabLst>
                <a:tab pos="625475" algn="l"/>
              </a:tabLs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tabLst>
                <a:tab pos="625475" algn="l"/>
              </a:tabLs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tabLst>
                <a:tab pos="625475" algn="l"/>
              </a:tabLs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tabLst>
                <a:tab pos="625475" algn="l"/>
              </a:tabLs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tabLst>
                <a:tab pos="625475" algn="l"/>
              </a:tabLs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15000"/>
              </a:spcBef>
            </a:pPr>
            <a:r>
              <a:rPr lang="tr-TR" altLang="tr-TR" sz="2000">
                <a:solidFill>
                  <a:schemeClr val="tx2"/>
                </a:solidFill>
                <a:latin typeface="HelveticaNeue LightExt" pitchFamily="34" charset="0"/>
              </a:rPr>
              <a:t>	</a:t>
            </a:r>
          </a:p>
          <a:p>
            <a:pPr eaLnBrk="1" hangingPunct="1">
              <a:spcBef>
                <a:spcPct val="15000"/>
              </a:spcBef>
            </a:pPr>
            <a:r>
              <a:rPr lang="tr-TR" altLang="tr-TR" sz="2000">
                <a:solidFill>
                  <a:schemeClr val="tx2"/>
                </a:solidFill>
                <a:latin typeface="HelveticaNeue LightExt" pitchFamily="34" charset="0"/>
              </a:rPr>
              <a:t>	</a:t>
            </a:r>
            <a:endParaRPr lang="en-AU" altLang="tr-TR" sz="2000">
              <a:solidFill>
                <a:schemeClr val="tx2"/>
              </a:solidFill>
              <a:latin typeface="HelveticaNeue LightExt" pitchFamily="34" charset="0"/>
            </a:endParaRPr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179388" y="1306486"/>
            <a:ext cx="3744912" cy="456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36575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defTabSz="536575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defTabSz="536575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defTabSz="536575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defTabSz="536575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defTabSz="536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15000"/>
              </a:spcBef>
            </a:pPr>
            <a:r>
              <a:rPr lang="en-AU" altLang="tr-TR" sz="2000">
                <a:solidFill>
                  <a:schemeClr val="tx2"/>
                </a:solidFill>
                <a:latin typeface="HelveticaNeue LightExt" pitchFamily="34" charset="0"/>
              </a:rPr>
              <a:t> </a:t>
            </a:r>
          </a:p>
          <a:p>
            <a:pPr eaLnBrk="1" hangingPunct="1">
              <a:spcBef>
                <a:spcPct val="15000"/>
              </a:spcBef>
            </a:pPr>
            <a:r>
              <a:rPr lang="en-AU" altLang="tr-TR" sz="2000">
                <a:solidFill>
                  <a:schemeClr val="tx2"/>
                </a:solidFill>
                <a:latin typeface="HelveticaNeue LightExt" pitchFamily="34" charset="0"/>
              </a:rPr>
              <a:t>  </a:t>
            </a:r>
            <a:r>
              <a:rPr lang="tr-TR" altLang="tr-TR" sz="2000">
                <a:solidFill>
                  <a:schemeClr val="tx2"/>
                </a:solidFill>
                <a:latin typeface="HelveticaNeue LightExt" pitchFamily="34" charset="0"/>
              </a:rPr>
              <a:t>	</a:t>
            </a:r>
            <a:endParaRPr lang="en-AU" altLang="tr-TR" sz="2000">
              <a:solidFill>
                <a:schemeClr val="tx2"/>
              </a:solidFill>
              <a:latin typeface="HelveticaNeue LightExt" pitchFamily="34" charset="0"/>
            </a:endParaRPr>
          </a:p>
        </p:txBody>
      </p:sp>
      <p:sp>
        <p:nvSpPr>
          <p:cNvPr id="17412" name="Rectangle 7"/>
          <p:cNvSpPr>
            <a:spLocks noChangeArrowheads="1"/>
          </p:cNvSpPr>
          <p:nvPr/>
        </p:nvSpPr>
        <p:spPr bwMode="auto">
          <a:xfrm>
            <a:off x="250826" y="118624"/>
            <a:ext cx="8569325" cy="46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tr-TR" sz="2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ДОСТИЖЕНИЯ В ОБЛАСТИ КАЧЕСТВА</a:t>
            </a:r>
            <a:endParaRPr lang="en-US" altLang="tr-TR" sz="28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323528" y="1078406"/>
          <a:ext cx="8568952" cy="2652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8" name="Схема 17"/>
          <p:cNvGraphicFramePr/>
          <p:nvPr/>
        </p:nvGraphicFramePr>
        <p:xfrm>
          <a:off x="323528" y="3658192"/>
          <a:ext cx="8568952" cy="2652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1684" name="Picture 4" descr="logolar-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3" t="6638" r="29831" b="65977"/>
          <a:stretch>
            <a:fillRect/>
          </a:stretch>
        </p:blipFill>
        <p:spPr bwMode="auto">
          <a:xfrm>
            <a:off x="4337051" y="5188571"/>
            <a:ext cx="612775" cy="737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5248694"/>
            <a:ext cx="863600" cy="66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3" descr="arcelik copy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739" y="6387807"/>
            <a:ext cx="1920875" cy="5134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8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6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6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6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75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Graphic spid="4" grpId="0">
        <p:bldAsOne/>
      </p:bldGraphic>
      <p:bldGraphic spid="18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</TotalTime>
  <Words>1104</Words>
  <Application>Microsoft Office PowerPoint</Application>
  <PresentationFormat>Произвольный</PresentationFormat>
  <Paragraphs>259</Paragraphs>
  <Slides>37</Slides>
  <Notes>6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Компания БЕКО приглашает сотрудников  по профессиям: </vt:lpstr>
      <vt:lpstr> ГАРАНТИРУЕМ:    </vt:lpstr>
      <vt:lpstr>Социальный пакет для сотрудников компании БЕКО</vt:lpstr>
      <vt:lpstr>Социальный пакет для сотрудников компании БЕКО</vt:lpstr>
      <vt:lpstr>Социальный пакет для сотрудников компании БЕКО</vt:lpstr>
      <vt:lpstr>Социальный пакет для сотрудников компании БЕКО</vt:lpstr>
      <vt:lpstr>   Социальная ответственность и корпоративная культура</vt:lpstr>
      <vt:lpstr>Презентация PowerPoint</vt:lpstr>
      <vt:lpstr>Презентация PowerPoint</vt:lpstr>
      <vt:lpstr>УЧАСТИЕ В ОЛИМПИАДЕ «СОЧИ 2014»</vt:lpstr>
      <vt:lpstr>Отдыхаем и работаем вместе!</vt:lpstr>
      <vt:lpstr>Внутренняя коммуникация - Корпоративный журнал</vt:lpstr>
      <vt:lpstr>Спортивный комплекс на территории завода</vt:lpstr>
      <vt:lpstr>Презентация PowerPoint</vt:lpstr>
      <vt:lpstr>Презентация PowerPoint</vt:lpstr>
      <vt:lpstr>Обращайтесь по адресу: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A</cp:lastModifiedBy>
  <cp:revision>121</cp:revision>
  <cp:lastPrinted>2015-02-20T11:28:09Z</cp:lastPrinted>
  <dcterms:created xsi:type="dcterms:W3CDTF">2006-08-16T00:00:00Z</dcterms:created>
  <dcterms:modified xsi:type="dcterms:W3CDTF">2016-04-15T11:59:07Z</dcterms:modified>
</cp:coreProperties>
</file>