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9" r:id="rId10"/>
    <p:sldId id="265" r:id="rId11"/>
    <p:sldId id="268" r:id="rId12"/>
    <p:sldId id="270" r:id="rId13"/>
    <p:sldId id="271" r:id="rId1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i.kolesnikova\Desktop\&#1080;&#1089;&#1089;&#1083;&#1077;&#1076;&#1086;&#1074;&#1072;&#1085;&#1080;&#1103;\&#1074;&#1085;&#1091;&#1090;&#1088;&#1077;&#1085;&#1085;&#1080;&#1077;\&#1088;&#1090;%201%20&#1087;&#1075;%202012_%20&#1084;&#1072;&#1082;&#1077;&#1090;%20&#1080;&#1089;&#1089;&#1083;&#1077;&#1076;&#1086;&#1074;&#1072;&#1085;&#1080;&#1103;__&#1071;&#1088;&#1086;&#1089;&#1083;&#1072;&#1074;&#1083;&#1100;2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.kochkina\Desktop\&#1052;&#1072;&#1088;&#1082;&#1077;&#1090;&#1080;&#1085;&#1075;\&#1054;&#1082;&#1090;&#1103;&#1073;&#1088;&#1100;_&#1071;&#1056;\&#1057;&#1090;&#1072;&#1090;&#1080;&#1089;&#1090;&#1080;&#1082;&#1072;%20&#1087;&#1086;%20&#1086;&#1082;&#1090;&#1103;&#1073;&#1088;&#1102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800" b="1" i="0" baseline="0" dirty="0">
                <a:effectLst/>
              </a:rPr>
              <a:t>Топ - 5 по вакансиям, </a:t>
            </a:r>
            <a:endParaRPr lang="ru-RU" dirty="0">
              <a:effectLst/>
            </a:endParaRPr>
          </a:p>
          <a:p>
            <a:pPr>
              <a:defRPr/>
            </a:pPr>
            <a:r>
              <a:rPr lang="ru-RU" sz="1800" b="1" i="0" baseline="0" dirty="0" smtClean="0">
                <a:effectLst/>
              </a:rPr>
              <a:t>Северо-Центральный </a:t>
            </a:r>
            <a:r>
              <a:rPr lang="ru-RU" sz="1800" b="1" i="0" baseline="0" dirty="0">
                <a:effectLst/>
              </a:rPr>
              <a:t>регион</a:t>
            </a:r>
            <a:r>
              <a:rPr lang="ru-RU" sz="1800" b="1" i="0" baseline="0" dirty="0" smtClean="0">
                <a:effectLst/>
              </a:rPr>
              <a:t>, 2014-15</a:t>
            </a:r>
            <a:endParaRPr lang="ru-RU" dirty="0">
              <a:effectLst/>
            </a:endParaRPr>
          </a:p>
        </c:rich>
      </c:tx>
      <c:layout>
        <c:manualLayout>
          <c:xMode val="edge"/>
          <c:yMode val="edge"/>
          <c:x val="0.13834573936229358"/>
          <c:y val="3.106264715567769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Lbls>
            <c:showVal val="1"/>
          </c:dLbls>
          <c:cat>
            <c:strRef>
              <c:f>'Структура по проф.сферам'!$A$65:$A$69</c:f>
              <c:strCache>
                <c:ptCount val="5"/>
                <c:pt idx="0">
                  <c:v>Продажи</c:v>
                </c:pt>
                <c:pt idx="1">
                  <c:v>ИТ / Телекоммуникации</c:v>
                </c:pt>
                <c:pt idx="2">
                  <c:v>Бухгалтерия / финансы предприятия</c:v>
                </c:pt>
                <c:pt idx="3">
                  <c:v>Банки / Инвестиции / Лизинг</c:v>
                </c:pt>
                <c:pt idx="4">
                  <c:v>Административный персонал</c:v>
                </c:pt>
              </c:strCache>
            </c:strRef>
          </c:cat>
          <c:val>
            <c:numRef>
              <c:f>'Структура по проф.сферам'!$B$65:$B$69</c:f>
              <c:numCache>
                <c:formatCode>0.0%</c:formatCode>
                <c:ptCount val="5"/>
                <c:pt idx="0">
                  <c:v>0.24919331182164889</c:v>
                </c:pt>
                <c:pt idx="1">
                  <c:v>0.10237606336168992</c:v>
                </c:pt>
                <c:pt idx="2">
                  <c:v>6.8788501026694093E-2</c:v>
                </c:pt>
                <c:pt idx="3">
                  <c:v>6.8055148137283666E-2</c:v>
                </c:pt>
                <c:pt idx="4">
                  <c:v>5.0894690525080825E-2</c:v>
                </c:pt>
              </c:numCache>
            </c:numRef>
          </c:val>
        </c:ser>
        <c:shape val="cone"/>
        <c:axId val="97894400"/>
        <c:axId val="97895936"/>
        <c:axId val="0"/>
      </c:bar3DChart>
      <c:catAx>
        <c:axId val="978944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97895936"/>
        <c:crosses val="autoZero"/>
        <c:auto val="1"/>
        <c:lblAlgn val="ctr"/>
        <c:lblOffset val="100"/>
      </c:catAx>
      <c:valAx>
        <c:axId val="97895936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0.0%" sourceLinked="1"/>
        <c:majorTickMark val="none"/>
        <c:tickLblPos val="nextTo"/>
        <c:crossAx val="97894400"/>
        <c:crosses val="autoZero"/>
        <c:crossBetween val="between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Топ-5 резюме, </a:t>
            </a:r>
          </a:p>
          <a:p>
            <a:pPr>
              <a:defRPr/>
            </a:pPr>
            <a:r>
              <a:rPr lang="ru-RU" dirty="0"/>
              <a:t>Северо-Центральный регион</a:t>
            </a:r>
            <a:r>
              <a:rPr lang="ru-RU" dirty="0" smtClean="0"/>
              <a:t>,</a:t>
            </a:r>
            <a:r>
              <a:rPr lang="ru-RU" baseline="0" dirty="0" smtClean="0"/>
              <a:t> 2014-15</a:t>
            </a:r>
            <a:endParaRPr lang="ru-RU" dirty="0"/>
          </a:p>
        </c:rich>
      </c:tx>
      <c:layout/>
    </c:title>
    <c:view3D>
      <c:rAngAx val="1"/>
    </c:view3D>
    <c:sideWall>
      <c:spPr>
        <a:solidFill>
          <a:srgbClr val="FF0000"/>
        </a:solidFill>
      </c:spPr>
    </c:sideWall>
    <c:backWall>
      <c:spPr>
        <a:solidFill>
          <a:srgbClr val="FF0000"/>
        </a:solidFill>
      </c:spPr>
    </c:backWall>
    <c:plotArea>
      <c:layout/>
      <c:bar3DChart>
        <c:barDir val="col"/>
        <c:grouping val="clustered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44,</a:t>
                    </a:r>
                    <a:r>
                      <a:rPr lang="en-US" smtClean="0"/>
                      <a:t>30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21,4</a:t>
                    </a:r>
                    <a:r>
                      <a:rPr lang="en-US" smtClean="0"/>
                      <a:t>0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12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Лист4!$A$12:$A$16</c:f>
              <c:strCache>
                <c:ptCount val="5"/>
                <c:pt idx="0">
                  <c:v>Продажи</c:v>
                </c:pt>
                <c:pt idx="1">
                  <c:v>Бухгалтерия</c:v>
                </c:pt>
                <c:pt idx="2">
                  <c:v>Информационные технологии</c:v>
                </c:pt>
                <c:pt idx="3">
                  <c:v>Начало карьеры/Студенты</c:v>
                </c:pt>
                <c:pt idx="4">
                  <c:v>Производство</c:v>
                </c:pt>
              </c:strCache>
            </c:strRef>
          </c:cat>
          <c:val>
            <c:numRef>
              <c:f>Лист4!$B$12:$B$16</c:f>
              <c:numCache>
                <c:formatCode>0.00%</c:formatCode>
                <c:ptCount val="5"/>
                <c:pt idx="0">
                  <c:v>0.45300000000000001</c:v>
                </c:pt>
                <c:pt idx="1">
                  <c:v>0.17700000000000021</c:v>
                </c:pt>
                <c:pt idx="2" formatCode="0%">
                  <c:v>0.15000000000000024</c:v>
                </c:pt>
                <c:pt idx="3">
                  <c:v>0.14200000000000004</c:v>
                </c:pt>
                <c:pt idx="4">
                  <c:v>0.13300000000000001</c:v>
                </c:pt>
              </c:numCache>
            </c:numRef>
          </c:val>
        </c:ser>
        <c:dLbls>
          <c:showVal val="1"/>
        </c:dLbls>
        <c:shape val="cone"/>
        <c:axId val="97900416"/>
        <c:axId val="97901952"/>
        <c:axId val="0"/>
      </c:bar3DChart>
      <c:catAx>
        <c:axId val="979004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97901952"/>
        <c:crosses val="autoZero"/>
        <c:auto val="1"/>
        <c:lblAlgn val="ctr"/>
        <c:lblOffset val="100"/>
      </c:catAx>
      <c:valAx>
        <c:axId val="97901952"/>
        <c:scaling>
          <c:orientation val="minMax"/>
        </c:scaling>
        <c:delete val="1"/>
        <c:axPos val="l"/>
        <c:numFmt formatCode="0.00%" sourceLinked="1"/>
        <c:tickLblPos val="none"/>
        <c:crossAx val="97900416"/>
        <c:crosses val="autoZero"/>
        <c:crossBetween val="between"/>
      </c:valAx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4149985298940148"/>
          <c:y val="2.5719710024537792E-2"/>
          <c:w val="0.54745804981202928"/>
          <c:h val="0.94856057995092247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00B050"/>
            </a:solidFill>
          </c:spPr>
          <c:dPt>
            <c:idx val="0"/>
            <c:spPr>
              <a:solidFill>
                <a:srgbClr val="FF0000"/>
              </a:solidFill>
            </c:spPr>
          </c:dPt>
          <c:dLbls>
            <c:showVal val="1"/>
          </c:dLbls>
          <c:cat>
            <c:strRef>
              <c:f>Лист1!$C$3:$C$19</c:f>
              <c:strCache>
                <c:ptCount val="17"/>
                <c:pt idx="0">
                  <c:v>Продажи</c:v>
                </c:pt>
                <c:pt idx="1">
                  <c:v>Административный персонал</c:v>
                </c:pt>
                <c:pt idx="2">
                  <c:v>Консультирование</c:v>
                </c:pt>
                <c:pt idx="3">
                  <c:v>Банки / Инвестиции / Лизинг</c:v>
                </c:pt>
                <c:pt idx="4">
                  <c:v>Маркетинг / Реклама / PR</c:v>
                </c:pt>
                <c:pt idx="5">
                  <c:v>Информационные технологии / Телекоммуникации</c:v>
                </c:pt>
                <c:pt idx="6">
                  <c:v>Производство</c:v>
                </c:pt>
                <c:pt idx="7">
                  <c:v>Транспорт / Логистика</c:v>
                </c:pt>
                <c:pt idx="8">
                  <c:v>Страхование</c:v>
                </c:pt>
                <c:pt idx="9">
                  <c:v>Управление персоналом / тренинги</c:v>
                </c:pt>
                <c:pt idx="10">
                  <c:v>Строительство / Недвижимость</c:v>
                </c:pt>
                <c:pt idx="11">
                  <c:v>Искусство / Развлечения / Масс-медиа</c:v>
                </c:pt>
                <c:pt idx="12">
                  <c:v>Туризм / Гостиницы / Рестораны</c:v>
                </c:pt>
                <c:pt idx="13">
                  <c:v>Автомобильный бизнес</c:v>
                </c:pt>
                <c:pt idx="14">
                  <c:v>Медицина / Фармацевтика</c:v>
                </c:pt>
                <c:pt idx="15">
                  <c:v>Наука / Образование</c:v>
                </c:pt>
                <c:pt idx="16">
                  <c:v>Юристы</c:v>
                </c:pt>
              </c:strCache>
            </c:strRef>
          </c:cat>
          <c:val>
            <c:numRef>
              <c:f>Лист1!$E$3:$E$19</c:f>
              <c:numCache>
                <c:formatCode>0%</c:formatCode>
                <c:ptCount val="17"/>
                <c:pt idx="0">
                  <c:v>0.31914893617021339</c:v>
                </c:pt>
                <c:pt idx="1">
                  <c:v>0.12158054711246201</c:v>
                </c:pt>
                <c:pt idx="2">
                  <c:v>0.10030395136778116</c:v>
                </c:pt>
                <c:pt idx="3">
                  <c:v>8.0547112462006243E-2</c:v>
                </c:pt>
                <c:pt idx="4">
                  <c:v>6.5349544072948323E-2</c:v>
                </c:pt>
                <c:pt idx="5">
                  <c:v>5.9270516717325229E-2</c:v>
                </c:pt>
                <c:pt idx="6">
                  <c:v>4.2553191489361722E-2</c:v>
                </c:pt>
                <c:pt idx="7">
                  <c:v>3.7993920972644445E-2</c:v>
                </c:pt>
                <c:pt idx="8">
                  <c:v>3.4954407294832797E-2</c:v>
                </c:pt>
                <c:pt idx="9">
                  <c:v>3.3434650455927049E-2</c:v>
                </c:pt>
                <c:pt idx="10">
                  <c:v>2.4316109422492398E-2</c:v>
                </c:pt>
                <c:pt idx="11">
                  <c:v>2.2796352583586671E-2</c:v>
                </c:pt>
                <c:pt idx="12">
                  <c:v>2.2796352583586671E-2</c:v>
                </c:pt>
                <c:pt idx="13">
                  <c:v>1.3677811550151976E-2</c:v>
                </c:pt>
                <c:pt idx="14">
                  <c:v>7.5987841945288912E-3</c:v>
                </c:pt>
                <c:pt idx="15">
                  <c:v>7.5987841945288912E-3</c:v>
                </c:pt>
                <c:pt idx="16">
                  <c:v>6.0790273556231263E-3</c:v>
                </c:pt>
              </c:numCache>
            </c:numRef>
          </c:val>
        </c:ser>
        <c:axId val="98652544"/>
        <c:axId val="98654080"/>
      </c:barChart>
      <c:catAx>
        <c:axId val="98652544"/>
        <c:scaling>
          <c:orientation val="minMax"/>
        </c:scaling>
        <c:axPos val="l"/>
        <c:majorTickMark val="none"/>
        <c:tickLblPos val="nextTo"/>
        <c:crossAx val="98654080"/>
        <c:crosses val="autoZero"/>
        <c:auto val="1"/>
        <c:lblAlgn val="ctr"/>
        <c:lblOffset val="100"/>
      </c:catAx>
      <c:valAx>
        <c:axId val="98654080"/>
        <c:scaling>
          <c:orientation val="minMax"/>
        </c:scaling>
        <c:axPos val="b"/>
        <c:majorGridlines>
          <c:spPr>
            <a:ln>
              <a:noFill/>
            </a:ln>
          </c:spPr>
        </c:majorGridlines>
        <c:numFmt formatCode="0%" sourceLinked="1"/>
        <c:majorTickMark val="none"/>
        <c:tickLblPos val="nextTo"/>
        <c:crossAx val="98652544"/>
        <c:crosses val="autoZero"/>
        <c:crossBetween val="between"/>
      </c:valAx>
    </c:plotArea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Лист2!$Q$4</c:f>
              <c:strCache>
                <c:ptCount val="1"/>
              </c:strCache>
            </c:strRef>
          </c:tx>
          <c:dLbls>
            <c:showVal val="1"/>
            <c:showLeaderLines val="1"/>
          </c:dLbls>
          <c:cat>
            <c:strRef>
              <c:f>Лист2!$P$5:$P$17</c:f>
              <c:strCache>
                <c:ptCount val="13"/>
                <c:pt idx="0">
                  <c:v>Продажи</c:v>
                </c:pt>
                <c:pt idx="1">
                  <c:v>Производство</c:v>
                </c:pt>
                <c:pt idx="2">
                  <c:v>Банки</c:v>
                </c:pt>
                <c:pt idx="3">
                  <c:v>IT, телеком</c:v>
                </c:pt>
                <c:pt idx="4">
                  <c:v>Бухгалтерия</c:v>
                </c:pt>
                <c:pt idx="5">
                  <c:v>Админ. Персонал</c:v>
                </c:pt>
                <c:pt idx="6">
                  <c:v>Маркетинг</c:v>
                </c:pt>
                <c:pt idx="7">
                  <c:v>Управление персоналом</c:v>
                </c:pt>
                <c:pt idx="8">
                  <c:v>Транспорт</c:v>
                </c:pt>
                <c:pt idx="9">
                  <c:v>Искусство, медиа</c:v>
                </c:pt>
                <c:pt idx="10">
                  <c:v>Туризм</c:v>
                </c:pt>
                <c:pt idx="11">
                  <c:v>Медицина</c:v>
                </c:pt>
                <c:pt idx="12">
                  <c:v>Наука, образование</c:v>
                </c:pt>
              </c:strCache>
            </c:strRef>
          </c:cat>
          <c:val>
            <c:numRef>
              <c:f>Лист2!$Q$5:$Q$17</c:f>
              <c:numCache>
                <c:formatCode>0.0%</c:formatCode>
                <c:ptCount val="13"/>
                <c:pt idx="0">
                  <c:v>0.29800000000000032</c:v>
                </c:pt>
                <c:pt idx="1">
                  <c:v>0.26</c:v>
                </c:pt>
                <c:pt idx="2">
                  <c:v>7.8000000000000125E-2</c:v>
                </c:pt>
                <c:pt idx="3">
                  <c:v>7.2000000000000133E-2</c:v>
                </c:pt>
                <c:pt idx="4">
                  <c:v>6.2000000000000124E-2</c:v>
                </c:pt>
                <c:pt idx="5">
                  <c:v>5.4000000000000131E-2</c:v>
                </c:pt>
                <c:pt idx="6">
                  <c:v>3.0000000000000082E-2</c:v>
                </c:pt>
                <c:pt idx="7">
                  <c:v>2.2000000000000092E-2</c:v>
                </c:pt>
                <c:pt idx="8">
                  <c:v>1.9000000000000107E-2</c:v>
                </c:pt>
                <c:pt idx="9">
                  <c:v>1.2999999999999998E-2</c:v>
                </c:pt>
                <c:pt idx="10">
                  <c:v>0</c:v>
                </c:pt>
                <c:pt idx="11">
                  <c:v>1.0000000000000023E-2</c:v>
                </c:pt>
                <c:pt idx="12">
                  <c:v>1.0000000000000023E-2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499C0-107F-4D52-91A6-F39AEB88EBB6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0644-FD19-4621-982C-A8C058565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499C0-107F-4D52-91A6-F39AEB88EBB6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0644-FD19-4621-982C-A8C058565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499C0-107F-4D52-91A6-F39AEB88EBB6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0644-FD19-4621-982C-A8C058565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499C0-107F-4D52-91A6-F39AEB88EBB6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0644-FD19-4621-982C-A8C058565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499C0-107F-4D52-91A6-F39AEB88EBB6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0644-FD19-4621-982C-A8C058565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499C0-107F-4D52-91A6-F39AEB88EBB6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0644-FD19-4621-982C-A8C058565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499C0-107F-4D52-91A6-F39AEB88EBB6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0644-FD19-4621-982C-A8C058565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499C0-107F-4D52-91A6-F39AEB88EBB6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0644-FD19-4621-982C-A8C058565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499C0-107F-4D52-91A6-F39AEB88EBB6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0644-FD19-4621-982C-A8C058565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499C0-107F-4D52-91A6-F39AEB88EBB6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0644-FD19-4621-982C-A8C058565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499C0-107F-4D52-91A6-F39AEB88EBB6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0644-FD19-4621-982C-A8C058565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499C0-107F-4D52-91A6-F39AEB88EBB6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80644-FD19-4621-982C-A8C058565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>
            <a:normAutofit/>
          </a:bodyPr>
          <a:lstStyle/>
          <a:p>
            <a:r>
              <a:rPr lang="ru-RU" sz="2300" u="sng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ТРУДОУСТРОЙСТВО ВЫПУСКНИКОВ ИГХТУ:</a:t>
            </a:r>
            <a:r>
              <a:rPr lang="ru-RU" sz="2300" u="sng" dirty="0" smtClean="0">
                <a:latin typeface="Arial Black" pitchFamily="34" charset="0"/>
              </a:rPr>
              <a:t>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ожидания и реальность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8435" name="Picture 3" descr="D:\MyDOC\Ярмарки вакансий, презентации,семинары\Ярмарка вакансий 2013\Фотографии ЯВ\Small Jpeg\C44B1926.jpg"/>
          <p:cNvPicPr>
            <a:picLocks noChangeAspect="1" noChangeArrowheads="1"/>
          </p:cNvPicPr>
          <p:nvPr/>
        </p:nvPicPr>
        <p:blipFill>
          <a:blip r:embed="rId2" cstate="print"/>
          <a:srcRect l="1806" t="17397" r="30156" b="10311"/>
          <a:stretch>
            <a:fillRect/>
          </a:stretch>
        </p:blipFill>
        <p:spPr bwMode="auto">
          <a:xfrm>
            <a:off x="1835696" y="1988840"/>
            <a:ext cx="6048672" cy="4284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55776" y="836712"/>
          <a:ext cx="4176464" cy="5527663"/>
        </p:xfrm>
        <a:graphic>
          <a:graphicData uri="http://schemas.openxmlformats.org/drawingml/2006/table">
            <a:tbl>
              <a:tblPr/>
              <a:tblGrid>
                <a:gridCol w="467497"/>
                <a:gridCol w="1637149"/>
                <a:gridCol w="1035909"/>
                <a:gridCol w="1035909"/>
              </a:tblGrid>
              <a:tr h="5268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r>
                        <a:rPr lang="ru-RU" sz="800" dirty="0" err="1">
                          <a:latin typeface="Times New Roman"/>
                          <a:ea typeface="Calibri"/>
                          <a:cs typeface="Times New Roman"/>
                        </a:rPr>
                        <a:t>п\п</a:t>
                      </a: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СПЕЦИАЛЬНОСТЬ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  <a:cs typeface="Times New Roman"/>
                        </a:rPr>
                        <a:t>Количество  вакансий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  <a:cs typeface="Times New Roman"/>
                        </a:rPr>
                        <a:t>РА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68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АТПиП</a:t>
                      </a: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68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2. 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МАХП, МАПП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68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ОПХПиХК</a:t>
                      </a: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68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ИИСТ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68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ТНВ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68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ХТВМС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68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ХТТНиСМ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, ТХОМ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68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МиТЭ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ХТММиИЭТ</a:t>
                      </a: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68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ТЭП, ТХОМ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68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ООСиРИПР</a:t>
                      </a: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68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11.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СиС</a:t>
                      </a: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68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12.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ХТОВ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68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13.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ХТиООП</a:t>
                      </a: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68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14.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ТЖ, ПБТ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68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15.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68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16.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Экономика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68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17.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Культурология</a:t>
                      </a: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7337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413 вакансий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71 чел</a:t>
                      </a:r>
                      <a:r>
                        <a:rPr lang="ru-RU" sz="11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41469" marR="41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64516" y="-417730"/>
            <a:ext cx="881497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ВОСТРЕБОВАННОСТЬ СПЕЦИАЛЬНОСТЕЙ ( по основным заявкам РЦСТВ)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и  ушедшие в РА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835696" y="2780928"/>
          <a:ext cx="5400600" cy="2743200"/>
        </p:xfrm>
        <a:graphic>
          <a:graphicData uri="http://schemas.openxmlformats.org/drawingml/2006/table">
            <a:tbl>
              <a:tblPr/>
              <a:tblGrid>
                <a:gridCol w="2700300"/>
                <a:gridCol w="1350150"/>
                <a:gridCol w="1350150"/>
              </a:tblGrid>
              <a:tr h="444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5 000–15 000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142</a:t>
                      </a: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15,5%</a:t>
                      </a: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15 000–20 000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324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35,4%</a:t>
                      </a: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20 000–30 000</a:t>
                      </a: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285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31,2%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30 000–40 000</a:t>
                      </a: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111</a:t>
                      </a: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12,1%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40 000–50 000</a:t>
                      </a: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3,2%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50 00023</a:t>
                      </a: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2,5%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43608" y="476672"/>
            <a:ext cx="756084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Зарплатные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ожидания: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для выпускников ИГХТУ характерны завышенные ожидания по поводу будущей зарплаты. По данным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анкет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выпускников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2015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года - средний уровень ожидаемой зарплаты составляет 37,5 тыс. рублей, что не соответствует реальной ситуации на рынке труда.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 данным компании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HeadHunter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у выпускников ИГХТУ возраста 22-26 лет,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проживающих в Ивановской области,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но работу рассматривающих также и в других городах, </a:t>
            </a:r>
            <a:r>
              <a:rPr kumimoji="0" lang="ru-RU" sz="16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зарплатные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ожидания следующие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5517232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914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716016" y="188640"/>
          <a:ext cx="4176464" cy="6984167"/>
        </p:xfrm>
        <a:graphic>
          <a:graphicData uri="http://schemas.openxmlformats.org/drawingml/2006/table">
            <a:tbl>
              <a:tblPr/>
              <a:tblGrid>
                <a:gridCol w="3728987"/>
                <a:gridCol w="447477"/>
              </a:tblGrid>
              <a:tr h="2194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Химическая промышленность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05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Инженер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05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Технолог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Пищевая промышленность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Контроль качества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Легкая промышленность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Радиоэлектронная промышленность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Фармацевтическая промышленность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Сертификация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Закупки и снабжение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Машиностроение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Нефтепереработка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Охрана труда</a:t>
                      </a:r>
                      <a:endParaRPr lang="ru-RU" sz="105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Технолог, Мясо- и </a:t>
                      </a:r>
                      <a:r>
                        <a:rPr lang="ru-RU" sz="105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птицепереработка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Управление цехом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Конструктор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Мебельное производство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Руководство предприятием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Эколог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Атомная энергетика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Автомобильная промышленность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Полиграфия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Стройматериалы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Технолог, Производство и переработка зерновых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Технолог, Производство сахара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Электроэнергетика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Управление проектами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Ювелирная промышленность</a:t>
                      </a:r>
                      <a:endParaRPr lang="ru-RU" sz="105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Метролог</a:t>
                      </a:r>
                      <a:endParaRPr lang="ru-RU" sz="105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23528" y="887669"/>
            <a:ext cx="406794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Специализации выпускников ИГХТУ в производстве (Н</a:t>
            </a:r>
            <a:r>
              <a:rPr kumimoji="0" lang="en-US" b="1" i="0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ead</a:t>
            </a: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en-US" b="1" i="0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unter</a:t>
            </a: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):</a:t>
            </a:r>
            <a:endParaRPr kumimoji="0" lang="ru-RU" b="0" i="0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Профотрасль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Производство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» по специализациям: куда именно, на какое производство хотят пойти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наши молодые специалисты, куда размещают свои резюме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539552" y="3717032"/>
            <a:ext cx="35706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648"/>
            <a:ext cx="482453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 данным анкет, выпускники,</a:t>
            </a:r>
            <a:r>
              <a:rPr kumimoji="0" lang="ru-RU" sz="2000" b="1" i="0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strike="noStrike" cap="none" normalizeH="0" dirty="0" smtClean="0">
                <a:ln>
                  <a:noFill/>
                </a:ln>
                <a:solidFill>
                  <a:srgbClr val="FF505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желающие </a:t>
            </a:r>
            <a:r>
              <a:rPr kumimoji="0" lang="ru-RU" sz="2000" b="1" i="0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 </a:t>
            </a:r>
            <a:r>
              <a:rPr kumimoji="0" lang="ru-RU" sz="2000" b="1" i="0" strike="noStrike" cap="none" normalizeH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не желающие </a:t>
            </a:r>
            <a:r>
              <a:rPr kumimoji="0" lang="ru-RU" sz="2000" b="1" i="0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работать по специальности (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2014-15 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год) 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latin typeface="Arial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0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Основные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факторы, влияющие на решение выпускников переехать в другой регион: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62 %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505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505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повышение уровня дохода</a:t>
            </a:r>
            <a:endParaRPr lang="ru-RU" sz="2000" dirty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5050"/>
                </a:solidFill>
                <a:effectLst/>
                <a:latin typeface="Arial" pitchFamily="34" charset="0"/>
                <a:ea typeface="Times New Roman" pitchFamily="18" charset="0"/>
              </a:rPr>
              <a:t>23% 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5050"/>
                </a:solidFill>
                <a:effectLst/>
                <a:latin typeface="Arial" pitchFamily="34" charset="0"/>
                <a:ea typeface="Times New Roman" pitchFamily="18" charset="0"/>
              </a:rPr>
              <a:t>возможность работать по специальности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>
              <a:solidFill>
                <a:srgbClr val="FF5050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15% -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возможность самореализации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220071" y="260648"/>
          <a:ext cx="3456384" cy="6309360"/>
        </p:xfrm>
        <a:graphic>
          <a:graphicData uri="http://schemas.openxmlformats.org/drawingml/2006/table">
            <a:tbl>
              <a:tblPr/>
              <a:tblGrid>
                <a:gridCol w="271281"/>
                <a:gridCol w="1189170"/>
                <a:gridCol w="915166"/>
                <a:gridCol w="1080767"/>
              </a:tblGrid>
              <a:tr h="2661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Специальность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 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спец-ти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Не по 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спец-ти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661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МАХП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661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МАПП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661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АТПиП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661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ИИСТ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661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ОПХПиХК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661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ХТНВ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661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ТЭП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661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ТХОМ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661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МиТЭ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661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ХИММиИЭТ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661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СиС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661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ПЭ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661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ХТОВ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661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ХТВМС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661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ТЖ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661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ПБТ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661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ХТиООП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661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Химия ВХК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661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Экономика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661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АУ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661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ФиК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661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Культурология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1115616" y="1268760"/>
            <a:ext cx="3714712" cy="648072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Диаграмма 4"/>
          <p:cNvGraphicFramePr>
            <a:graphicFrameLocks/>
          </p:cNvGraphicFramePr>
          <p:nvPr/>
        </p:nvGraphicFramePr>
        <p:xfrm>
          <a:off x="1116013" y="1052513"/>
          <a:ext cx="7096125" cy="4572000"/>
        </p:xfrm>
        <a:graphic>
          <a:graphicData uri="http://schemas.openxmlformats.org/presentationml/2006/ole">
            <p:oleObj spid="_x0000_s1026" r:id="rId3" imgW="7096359" imgH="4572396" progId="Excel.Sheet.8">
              <p:embed/>
            </p:oleObj>
          </a:graphicData>
        </a:graphic>
      </p:graphicFrame>
      <p:sp>
        <p:nvSpPr>
          <p:cNvPr id="3" name="Заголовок 7"/>
          <p:cNvSpPr txBox="1">
            <a:spLocks/>
          </p:cNvSpPr>
          <p:nvPr/>
        </p:nvSpPr>
        <p:spPr>
          <a:xfrm>
            <a:off x="1691680" y="116632"/>
            <a:ext cx="5410200" cy="1143000"/>
          </a:xfrm>
          <a:prstGeom prst="rect">
            <a:avLst/>
          </a:prstGeom>
        </p:spPr>
        <p:txBody>
          <a:bodyPr lIns="91440" tIns="45720" rIns="91440" bIns="4572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Карьерные мечты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771800" y="1340768"/>
            <a:ext cx="1692275" cy="2762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algn="r" hangingPunct="1">
              <a:spcAft>
                <a:spcPts val="1000"/>
              </a:spcAft>
              <a:buFontTx/>
              <a:buNone/>
            </a:pPr>
            <a:r>
              <a:rPr lang="ru-RU" altLang="ru-RU" sz="1600" b="1" dirty="0">
                <a:solidFill>
                  <a:srgbClr val="FF0000"/>
                </a:solidFill>
                <a:latin typeface="Calibri" pitchFamily="34" charset="0"/>
              </a:rPr>
              <a:t>Не работать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71600" y="2060848"/>
            <a:ext cx="2430462" cy="2857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algn="r" hangingPunct="1">
              <a:spcAft>
                <a:spcPts val="1000"/>
              </a:spcAft>
              <a:buFontTx/>
              <a:buNone/>
            </a:pPr>
            <a:r>
              <a:rPr lang="ru-RU" altLang="ru-RU" sz="1600" b="1" dirty="0">
                <a:latin typeface="Calibri" pitchFamily="34" charset="0"/>
              </a:rPr>
              <a:t>Стать профессионалом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99592" y="2996953"/>
            <a:ext cx="2252662" cy="43204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algn="r" hangingPunct="1">
              <a:spcAft>
                <a:spcPts val="1000"/>
              </a:spcAft>
              <a:buFontTx/>
              <a:buNone/>
            </a:pPr>
            <a:r>
              <a:rPr lang="ru-RU" altLang="ru-RU" sz="1600" b="1" dirty="0">
                <a:latin typeface="Calibri" pitchFamily="34" charset="0"/>
              </a:rPr>
              <a:t>Большая зарплата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331640" y="4437112"/>
            <a:ext cx="2326010" cy="563116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algn="r" hangingPunct="1">
              <a:spcAft>
                <a:spcPts val="1000"/>
              </a:spcAft>
              <a:buFontTx/>
              <a:buNone/>
            </a:pPr>
            <a:r>
              <a:rPr lang="ru-RU" altLang="ru-RU" sz="1600" b="1" dirty="0" err="1">
                <a:latin typeface="Calibri" pitchFamily="34" charset="0"/>
              </a:rPr>
              <a:t>Фриланс</a:t>
            </a:r>
            <a:r>
              <a:rPr lang="ru-RU" altLang="ru-RU" sz="1600" b="1" dirty="0">
                <a:latin typeface="Calibri" pitchFamily="34" charset="0"/>
              </a:rPr>
              <a:t>/творчество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156176" y="980729"/>
            <a:ext cx="2286000" cy="144016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hangingPunct="1">
              <a:spcAft>
                <a:spcPts val="1000"/>
              </a:spcAft>
              <a:buFontTx/>
              <a:buNone/>
            </a:pPr>
            <a:r>
              <a:rPr lang="ru-RU" altLang="ru-RU" sz="1600" b="1" dirty="0">
                <a:latin typeface="Calibri" pitchFamily="34" charset="0"/>
              </a:rPr>
              <a:t>Работа в крупной компании с известным брендом  (</a:t>
            </a:r>
            <a:r>
              <a:rPr lang="en-US" altLang="ru-RU" sz="1600" b="1" dirty="0">
                <a:latin typeface="Calibri" pitchFamily="34" charset="0"/>
              </a:rPr>
              <a:t>Google</a:t>
            </a:r>
            <a:r>
              <a:rPr lang="ru-RU" altLang="ru-RU" sz="1600" b="1" dirty="0">
                <a:latin typeface="Calibri" pitchFamily="34" charset="0"/>
              </a:rPr>
              <a:t>, </a:t>
            </a:r>
            <a:r>
              <a:rPr lang="en-US" altLang="ru-RU" sz="1600" b="1" dirty="0">
                <a:latin typeface="Calibri" pitchFamily="34" charset="0"/>
              </a:rPr>
              <a:t>Apple</a:t>
            </a:r>
            <a:r>
              <a:rPr lang="ru-RU" altLang="ru-RU" sz="1600" b="1" dirty="0">
                <a:latin typeface="Calibri" pitchFamily="34" charset="0"/>
              </a:rPr>
              <a:t>, </a:t>
            </a:r>
            <a:r>
              <a:rPr lang="en-US" altLang="ru-RU" sz="1600" b="1" dirty="0" smtClean="0">
                <a:latin typeface="Calibri" pitchFamily="34" charset="0"/>
              </a:rPr>
              <a:t>Coca-Cola</a:t>
            </a:r>
            <a:r>
              <a:rPr lang="ru-RU" altLang="ru-RU" sz="1600" b="1" dirty="0">
                <a:latin typeface="Calibri" pitchFamily="34" charset="0"/>
              </a:rPr>
              <a:t>, Газпром)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086475" y="4005064"/>
            <a:ext cx="3057525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hangingPunct="1">
              <a:spcAft>
                <a:spcPts val="1000"/>
              </a:spcAft>
              <a:buFontTx/>
              <a:buNone/>
            </a:pPr>
            <a:r>
              <a:rPr lang="ru-RU" altLang="ru-RU" sz="1600" b="1" dirty="0">
                <a:latin typeface="Calibri" pitchFamily="34" charset="0"/>
              </a:rPr>
              <a:t>Собственный бизнес (</a:t>
            </a:r>
            <a:r>
              <a:rPr lang="en-US" altLang="ru-RU" sz="1600" b="1" dirty="0">
                <a:latin typeface="Calibri" pitchFamily="34" charset="0"/>
              </a:rPr>
              <a:t>IT</a:t>
            </a:r>
            <a:r>
              <a:rPr lang="ru-RU" altLang="ru-RU" sz="1600" b="1" dirty="0">
                <a:latin typeface="Calibri" pitchFamily="34" charset="0"/>
              </a:rPr>
              <a:t>, </a:t>
            </a:r>
            <a:r>
              <a:rPr lang="ru-RU" altLang="ru-RU" sz="1600" b="1" dirty="0" err="1">
                <a:latin typeface="Calibri" pitchFamily="34" charset="0"/>
              </a:rPr>
              <a:t>медиа</a:t>
            </a:r>
            <a:r>
              <a:rPr lang="ru-RU" altLang="ru-RU" sz="1600" b="1" dirty="0">
                <a:latin typeface="Calibri" pitchFamily="34" charset="0"/>
              </a:rPr>
              <a:t>, строительство и др.)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476672"/>
            <a:ext cx="2784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dirty="0" smtClean="0">
                <a:solidFill>
                  <a:srgbClr val="FF0000"/>
                </a:solidFill>
                <a:latin typeface="Arial" charset="0"/>
              </a:rPr>
              <a:t>Самые востребованные</a:t>
            </a:r>
            <a:endParaRPr lang="ru-RU" dirty="0"/>
          </a:p>
        </p:txBody>
      </p:sp>
      <p:graphicFrame>
        <p:nvGraphicFramePr>
          <p:cNvPr id="3" name="Объект 4"/>
          <p:cNvGraphicFramePr>
            <a:graphicFrameLocks noGrp="1"/>
          </p:cNvGraphicFramePr>
          <p:nvPr/>
        </p:nvGraphicFramePr>
        <p:xfrm>
          <a:off x="441521" y="1304926"/>
          <a:ext cx="4178104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857750" y="1323974"/>
          <a:ext cx="4029076" cy="443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048000" y="476250"/>
            <a:ext cx="5638800" cy="576263"/>
          </a:xfrm>
          <a:prstGeom prst="rect">
            <a:avLst/>
          </a:prstGeom>
        </p:spPr>
        <p:txBody>
          <a:bodyPr lIns="91440" tIns="45720" rIns="91440" bIns="4572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Самые востребованные молодые специалисты в Иваново, 2014-15 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1319212" y="1073943"/>
          <a:ext cx="6900863" cy="5431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7"/>
          <p:cNvSpPr txBox="1">
            <a:spLocks/>
          </p:cNvSpPr>
          <p:nvPr/>
        </p:nvSpPr>
        <p:spPr>
          <a:xfrm>
            <a:off x="2627784" y="476672"/>
            <a:ext cx="6057900" cy="5746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Кого ищут работодатели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 </a:t>
            </a:r>
          </a:p>
        </p:txBody>
      </p:sp>
      <p:pic>
        <p:nvPicPr>
          <p:cNvPr id="3" name="Picture 5" descr="C:\Users\user\Desktop\portret_candidata_3.jpg"/>
          <p:cNvPicPr>
            <a:picLocks noChangeAspect="1" noChangeArrowheads="1"/>
          </p:cNvPicPr>
          <p:nvPr/>
        </p:nvPicPr>
        <p:blipFill>
          <a:blip r:embed="rId2" cstate="print"/>
          <a:srcRect t="11429"/>
          <a:stretch>
            <a:fillRect/>
          </a:stretch>
        </p:blipFill>
        <p:spPr>
          <a:xfrm>
            <a:off x="467544" y="1556792"/>
            <a:ext cx="8504237" cy="4464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user\Desktop\p_085.jpg"/>
          <p:cNvPicPr>
            <a:picLocks noChangeAspect="1" noChangeArrowheads="1"/>
          </p:cNvPicPr>
          <p:nvPr/>
        </p:nvPicPr>
        <p:blipFill>
          <a:blip r:embed="rId2" cstate="print"/>
          <a:srcRect l="45899" r="4712"/>
          <a:stretch>
            <a:fillRect/>
          </a:stretch>
        </p:blipFill>
        <p:spPr bwMode="auto">
          <a:xfrm>
            <a:off x="1403648" y="692696"/>
            <a:ext cx="561662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39552" y="233660"/>
            <a:ext cx="8136904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О 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ком мечтают работодатели?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Опыт работы, рекомендации и свободное владение иностранными языками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— это далеко не все, что нужно работодателям. Порой личные качества кандидата не менее важны. Служба исследований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HeadHunter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решила узнать, какие же требования к характеру соискателя предъявляют отечественные работодатели.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Проанализировав более 1 000 000 российских вакансий за период с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августа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2014 г. по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август 2015г.,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мы определили, какие личные качества чаще всего и реже всего указывают в требованиях вакансий работодатели в различных профессиональных областях.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Самые популярные личные качества в России, которые требуются работодателям, это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коммуникабельность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(каждая третья вакансия или 32%),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ответственность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(30%),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мобильность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(17%),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стрессоустойчивость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(12%) 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внимательность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(12%).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Также в топ-10: исполнительность, аккуратность,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позитивность,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открытость,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целеустремленность,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самостоятельность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и активная жизненная позиция.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А также, довольно часто стали появляться 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доброжелательность 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15616" y="4005064"/>
            <a:ext cx="692734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b="1" dirty="0" smtClean="0">
              <a:solidFill>
                <a:srgbClr val="FF5050"/>
              </a:solidFill>
              <a:latin typeface="Times New Roman"/>
              <a:ea typeface="Calibri"/>
              <a:cs typeface="Times New Roman"/>
            </a:endParaRPr>
          </a:p>
          <a:p>
            <a:r>
              <a:rPr lang="ru-RU" b="1" dirty="0" smtClean="0">
                <a:solidFill>
                  <a:srgbClr val="FF5050"/>
                </a:solidFill>
                <a:latin typeface="Times New Roman"/>
                <a:ea typeface="Calibri"/>
                <a:cs typeface="Times New Roman"/>
              </a:rPr>
              <a:t>Проведён мониторинг 37 основных предприятий –баз практики </a:t>
            </a:r>
          </a:p>
          <a:p>
            <a:r>
              <a:rPr lang="ru-RU" b="1" dirty="0" smtClean="0">
                <a:solidFill>
                  <a:srgbClr val="FF5050"/>
                </a:solidFill>
                <a:latin typeface="Times New Roman"/>
                <a:ea typeface="Calibri"/>
                <a:cs typeface="Times New Roman"/>
              </a:rPr>
              <a:t>Центрального и Южного  федерального округа: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/>
                <a:cs typeface="Times New Roman"/>
              </a:rPr>
              <a:t> предложено 352 вакансий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2348880"/>
            <a:ext cx="516579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По 16 предприятиям Ивановской области: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 предложена 61 вакансия</a:t>
            </a:r>
          </a:p>
          <a:p>
            <a:pPr algn="just">
              <a:buFont typeface="Arial" pitchFamily="34" charset="0"/>
              <a:buChar char="•"/>
            </a:pPr>
            <a:endParaRPr lang="ru-RU" b="1" dirty="0" smtClean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620688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Потребность основных предприятий, сотрудничающих с ИГХТУ,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 молодых специалистах 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и распределение выпускников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FF7C8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2014 -15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г. </a:t>
            </a:r>
            <a:endParaRPr lang="ru-RU" sz="2000" dirty="0" smtClean="0">
              <a:latin typeface="Times New Roman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1988836"/>
          <a:ext cx="3456384" cy="4392487"/>
        </p:xfrm>
        <a:graphic>
          <a:graphicData uri="http://schemas.openxmlformats.org/drawingml/2006/table">
            <a:tbl>
              <a:tblPr/>
              <a:tblGrid>
                <a:gridCol w="2558901"/>
                <a:gridCol w="897483"/>
              </a:tblGrid>
              <a:tr h="3410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Продажи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29,8%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10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Производство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26,0%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410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Банки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7,8%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IT, телеком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7,2%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Бухгалтерия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6,2%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Админ. Персонал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5,4%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Маркетинг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3,0%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Управление персоналом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2,2%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Транспорт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1,9%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Искусство,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медиа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1,3%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Туризм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1.3%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Медицина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1,0%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Наука, образование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1,0%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355976" y="2060848"/>
          <a:ext cx="4536504" cy="339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3140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3140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188640"/>
            <a:ext cx="748883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Где выпускники?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Информация по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соискателям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22-26 лет,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проживающим в Ивановской области, закончившим ИГХТУ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предоставленная   компанией   </a:t>
            </a:r>
            <a:r>
              <a:rPr kumimoji="0" lang="en-US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HeadHunter</a:t>
            </a:r>
            <a:r>
              <a:rPr lang="ru-RU" b="1" u="sng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Размещают резюме в: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roposalJune 2004 8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3399"/>
    </a:hlink>
    <a:folHlink>
      <a:srgbClr val="B2B2B2"/>
    </a:folHlink>
  </a:clrScheme>
  <a:fontScheme name="4_proposalJune 2004">
    <a:majorFont>
      <a:latin typeface=""/>
      <a:ea typeface=""/>
      <a:cs typeface=""/>
    </a:majorFont>
    <a:minorFont>
      <a:latin typeface="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841</Words>
  <Application>Microsoft Office PowerPoint</Application>
  <PresentationFormat>Экран (4:3)</PresentationFormat>
  <Paragraphs>335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Лист Microsoft Office Excel 97-2003</vt:lpstr>
      <vt:lpstr>ТРУДОУСТРОЙСТВО ВЫПУСКНИКОВ ИГХТУ: ожидания и реальность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ИГХТУ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50</cp:revision>
  <dcterms:created xsi:type="dcterms:W3CDTF">2014-09-15T09:51:52Z</dcterms:created>
  <dcterms:modified xsi:type="dcterms:W3CDTF">2015-10-20T11:55:48Z</dcterms:modified>
</cp:coreProperties>
</file>